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4"/>
  </p:sldMasterIdLst>
  <p:notesMasterIdLst>
    <p:notesMasterId r:id="rId60"/>
  </p:notesMasterIdLst>
  <p:sldIdLst>
    <p:sldId id="2297" r:id="rId5"/>
    <p:sldId id="2298" r:id="rId6"/>
    <p:sldId id="2300" r:id="rId7"/>
    <p:sldId id="2301" r:id="rId8"/>
    <p:sldId id="2299" r:id="rId9"/>
    <p:sldId id="2302" r:id="rId10"/>
    <p:sldId id="2303" r:id="rId11"/>
    <p:sldId id="2304" r:id="rId12"/>
    <p:sldId id="2305" r:id="rId13"/>
    <p:sldId id="2306" r:id="rId14"/>
    <p:sldId id="2307" r:id="rId15"/>
    <p:sldId id="2308" r:id="rId16"/>
    <p:sldId id="2309" r:id="rId17"/>
    <p:sldId id="2310" r:id="rId18"/>
    <p:sldId id="2311" r:id="rId19"/>
    <p:sldId id="2312" r:id="rId20"/>
    <p:sldId id="2313" r:id="rId21"/>
    <p:sldId id="2314" r:id="rId22"/>
    <p:sldId id="2315" r:id="rId23"/>
    <p:sldId id="2316" r:id="rId24"/>
    <p:sldId id="2317" r:id="rId25"/>
    <p:sldId id="2318" r:id="rId26"/>
    <p:sldId id="2319" r:id="rId27"/>
    <p:sldId id="2320" r:id="rId28"/>
    <p:sldId id="2321" r:id="rId29"/>
    <p:sldId id="2322" r:id="rId30"/>
    <p:sldId id="2323" r:id="rId31"/>
    <p:sldId id="2324" r:id="rId32"/>
    <p:sldId id="2325" r:id="rId33"/>
    <p:sldId id="2326" r:id="rId34"/>
    <p:sldId id="2327" r:id="rId35"/>
    <p:sldId id="2328" r:id="rId36"/>
    <p:sldId id="2329" r:id="rId37"/>
    <p:sldId id="2330" r:id="rId38"/>
    <p:sldId id="2331" r:id="rId39"/>
    <p:sldId id="2332" r:id="rId40"/>
    <p:sldId id="2333" r:id="rId41"/>
    <p:sldId id="2334" r:id="rId42"/>
    <p:sldId id="2335" r:id="rId43"/>
    <p:sldId id="2336" r:id="rId44"/>
    <p:sldId id="2337" r:id="rId45"/>
    <p:sldId id="2338" r:id="rId46"/>
    <p:sldId id="2339" r:id="rId47"/>
    <p:sldId id="2340" r:id="rId48"/>
    <p:sldId id="2341" r:id="rId49"/>
    <p:sldId id="2344" r:id="rId50"/>
    <p:sldId id="2343" r:id="rId51"/>
    <p:sldId id="2342" r:id="rId52"/>
    <p:sldId id="2345" r:id="rId53"/>
    <p:sldId id="2346" r:id="rId54"/>
    <p:sldId id="2347" r:id="rId55"/>
    <p:sldId id="2348" r:id="rId56"/>
    <p:sldId id="2349" r:id="rId57"/>
    <p:sldId id="2350" r:id="rId58"/>
    <p:sldId id="2351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6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D57AF6-A3FD-43CD-A6BF-7A409D65D43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63BC131-A224-4CB2-BBE9-1A3249C90D3C}">
      <dgm:prSet custT="1"/>
      <dgm:spPr/>
      <dgm:t>
        <a:bodyPr/>
        <a:lstStyle/>
        <a:p>
          <a:pPr>
            <a:lnSpc>
              <a:spcPct val="100000"/>
            </a:lnSpc>
            <a:spcAft>
              <a:spcPct val="35000"/>
            </a:spcAft>
          </a:pPr>
          <a:r>
            <a:rPr lang="nl-NL" sz="2800" dirty="0" err="1"/>
            <a:t>Classification</a:t>
          </a:r>
          <a:endParaRPr lang="nl-NL" sz="2800" dirty="0"/>
        </a:p>
      </dgm:t>
    </dgm:pt>
    <dgm:pt modelId="{C6318C36-330D-473D-9ECC-0FC8ED5D4AEC}" type="parTrans" cxnId="{FFF2C35F-F4A2-468A-A6CA-2193B0D5F67D}">
      <dgm:prSet/>
      <dgm:spPr/>
      <dgm:t>
        <a:bodyPr/>
        <a:lstStyle/>
        <a:p>
          <a:endParaRPr lang="en-US"/>
        </a:p>
      </dgm:t>
    </dgm:pt>
    <dgm:pt modelId="{12EE3848-D64B-4EDB-8E0D-8B94FC1A0339}" type="sibTrans" cxnId="{FFF2C35F-F4A2-468A-A6CA-2193B0D5F67D}">
      <dgm:prSet/>
      <dgm:spPr/>
      <dgm:t>
        <a:bodyPr/>
        <a:lstStyle/>
        <a:p>
          <a:endParaRPr lang="en-US"/>
        </a:p>
      </dgm:t>
    </dgm:pt>
    <dgm:pt modelId="{BEAC4422-8C8B-4E6E-AD1F-F5DB9FA31ACF}">
      <dgm:prSet custT="1"/>
      <dgm:spPr/>
      <dgm:t>
        <a:bodyPr/>
        <a:lstStyle/>
        <a:p>
          <a:pPr>
            <a:lnSpc>
              <a:spcPct val="100000"/>
            </a:lnSpc>
            <a:spcAft>
              <a:spcPct val="35000"/>
            </a:spcAft>
          </a:pPr>
          <a:r>
            <a:rPr lang="nl-NL" sz="2300" kern="1200" dirty="0"/>
            <a:t>Model </a:t>
          </a:r>
          <a:r>
            <a:rPr lang="nl-NL" sz="2300" kern="1200" dirty="0" err="1"/>
            <a:t>and</a:t>
          </a:r>
          <a:r>
            <a:rPr lang="nl-NL" sz="2300" kern="1200" dirty="0"/>
            <a:t> Data Bias</a:t>
          </a:r>
        </a:p>
      </dgm:t>
    </dgm:pt>
    <dgm:pt modelId="{E14FF675-A42C-4DDE-89A0-681D51E0364F}" type="parTrans" cxnId="{62EFCD3A-434B-4897-9ABD-8901DF0AAAAF}">
      <dgm:prSet/>
      <dgm:spPr/>
      <dgm:t>
        <a:bodyPr/>
        <a:lstStyle/>
        <a:p>
          <a:endParaRPr lang="en-US"/>
        </a:p>
      </dgm:t>
    </dgm:pt>
    <dgm:pt modelId="{042239A1-8460-47F7-9226-B5C8E307A954}" type="sibTrans" cxnId="{62EFCD3A-434B-4897-9ABD-8901DF0AAAAF}">
      <dgm:prSet/>
      <dgm:spPr/>
      <dgm:t>
        <a:bodyPr/>
        <a:lstStyle/>
        <a:p>
          <a:endParaRPr lang="en-US"/>
        </a:p>
      </dgm:t>
    </dgm:pt>
    <dgm:pt modelId="{2B6B8D71-3199-4212-ADC2-3ED0B117CAA1}">
      <dgm:prSet custT="1"/>
      <dgm:spPr/>
      <dgm:t>
        <a:bodyPr/>
        <a:lstStyle/>
        <a:p>
          <a:pPr>
            <a:lnSpc>
              <a:spcPct val="100000"/>
            </a:lnSpc>
            <a:spcAft>
              <a:spcPct val="35000"/>
            </a:spcAft>
          </a:pPr>
          <a:r>
            <a:rPr lang="nl-NL" sz="2300"/>
            <a:t>Fairness</a:t>
          </a:r>
          <a:endParaRPr lang="en-US" sz="2000" dirty="0"/>
        </a:p>
      </dgm:t>
    </dgm:pt>
    <dgm:pt modelId="{EA18F61D-0756-4DF5-9167-EA0A500C312F}" type="parTrans" cxnId="{3A698E07-90B3-4503-9E2E-B2016D4C88D3}">
      <dgm:prSet/>
      <dgm:spPr/>
      <dgm:t>
        <a:bodyPr/>
        <a:lstStyle/>
        <a:p>
          <a:endParaRPr lang="en-US"/>
        </a:p>
      </dgm:t>
    </dgm:pt>
    <dgm:pt modelId="{0299D313-7F42-4AFE-998D-CADD79729A1F}" type="sibTrans" cxnId="{3A698E07-90B3-4503-9E2E-B2016D4C88D3}">
      <dgm:prSet/>
      <dgm:spPr/>
      <dgm:t>
        <a:bodyPr/>
        <a:lstStyle/>
        <a:p>
          <a:endParaRPr lang="en-US"/>
        </a:p>
      </dgm:t>
    </dgm:pt>
    <dgm:pt modelId="{EEE21E48-ED56-4F2D-928D-85ABAB937E6C}" type="pres">
      <dgm:prSet presAssocID="{24D57AF6-A3FD-43CD-A6BF-7A409D65D430}" presName="root" presStyleCnt="0">
        <dgm:presLayoutVars>
          <dgm:dir/>
          <dgm:resizeHandles val="exact"/>
        </dgm:presLayoutVars>
      </dgm:prSet>
      <dgm:spPr/>
    </dgm:pt>
    <dgm:pt modelId="{8D945675-6E84-4D02-B3D1-89B5D8D88487}" type="pres">
      <dgm:prSet presAssocID="{963BC131-A224-4CB2-BBE9-1A3249C90D3C}" presName="compNode" presStyleCnt="0"/>
      <dgm:spPr/>
    </dgm:pt>
    <dgm:pt modelId="{4265EC3C-3673-47B1-A8A6-27D298E353E1}" type="pres">
      <dgm:prSet presAssocID="{963BC131-A224-4CB2-BBE9-1A3249C90D3C}" presName="bgRect" presStyleLbl="bgShp" presStyleIdx="0" presStyleCnt="3"/>
      <dgm:spPr/>
    </dgm:pt>
    <dgm:pt modelId="{97C6C433-77CB-4D1C-B4A0-8A26CAE87C14}" type="pres">
      <dgm:prSet presAssocID="{963BC131-A224-4CB2-BBE9-1A3249C90D3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lembord met kruizen en vinkjes silhouet"/>
        </a:ext>
      </dgm:extLst>
    </dgm:pt>
    <dgm:pt modelId="{78DF4C33-9E68-4588-AF91-5C790C232980}" type="pres">
      <dgm:prSet presAssocID="{963BC131-A224-4CB2-BBE9-1A3249C90D3C}" presName="spaceRect" presStyleCnt="0"/>
      <dgm:spPr/>
    </dgm:pt>
    <dgm:pt modelId="{76E79643-FF03-4F36-91DF-CD801995C79D}" type="pres">
      <dgm:prSet presAssocID="{963BC131-A224-4CB2-BBE9-1A3249C90D3C}" presName="parTx" presStyleLbl="revTx" presStyleIdx="0" presStyleCnt="3">
        <dgm:presLayoutVars>
          <dgm:chMax val="0"/>
          <dgm:chPref val="0"/>
        </dgm:presLayoutVars>
      </dgm:prSet>
      <dgm:spPr/>
    </dgm:pt>
    <dgm:pt modelId="{1E175006-06F2-4057-84A1-A64F8A0D5ACD}" type="pres">
      <dgm:prSet presAssocID="{12EE3848-D64B-4EDB-8E0D-8B94FC1A0339}" presName="sibTrans" presStyleCnt="0"/>
      <dgm:spPr/>
    </dgm:pt>
    <dgm:pt modelId="{AD93FCAD-A235-4641-9E84-B26BB0927709}" type="pres">
      <dgm:prSet presAssocID="{BEAC4422-8C8B-4E6E-AD1F-F5DB9FA31ACF}" presName="compNode" presStyleCnt="0"/>
      <dgm:spPr/>
    </dgm:pt>
    <dgm:pt modelId="{70D32552-9E51-47E1-B870-DEB3CA88A344}" type="pres">
      <dgm:prSet presAssocID="{BEAC4422-8C8B-4E6E-AD1F-F5DB9FA31ACF}" presName="bgRect" presStyleLbl="bgShp" presStyleIdx="1" presStyleCnt="3" custLinFactNeighborX="-931" custLinFactNeighborY="-7945"/>
      <dgm:spPr/>
    </dgm:pt>
    <dgm:pt modelId="{303E9C92-1328-409F-9488-87CCEC3D364C}" type="pres">
      <dgm:prSet presAssocID="{BEAC4422-8C8B-4E6E-AD1F-F5DB9FA31AC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afdiagram met effen opvulling"/>
        </a:ext>
      </dgm:extLst>
    </dgm:pt>
    <dgm:pt modelId="{EA1CCE08-9668-4CDA-ACF8-ED0B674EF0AB}" type="pres">
      <dgm:prSet presAssocID="{BEAC4422-8C8B-4E6E-AD1F-F5DB9FA31ACF}" presName="spaceRect" presStyleCnt="0"/>
      <dgm:spPr/>
    </dgm:pt>
    <dgm:pt modelId="{82A690E3-C907-44FB-ABDB-DCCA4E849AFA}" type="pres">
      <dgm:prSet presAssocID="{BEAC4422-8C8B-4E6E-AD1F-F5DB9FA31ACF}" presName="parTx" presStyleLbl="revTx" presStyleIdx="1" presStyleCnt="3" custScaleY="83421" custLinFactNeighborX="-449" custLinFactNeighborY="-6111">
        <dgm:presLayoutVars>
          <dgm:chMax val="0"/>
          <dgm:chPref val="0"/>
        </dgm:presLayoutVars>
      </dgm:prSet>
      <dgm:spPr/>
    </dgm:pt>
    <dgm:pt modelId="{EA768CBF-6183-48E7-996C-58AE6F665827}" type="pres">
      <dgm:prSet presAssocID="{042239A1-8460-47F7-9226-B5C8E307A954}" presName="sibTrans" presStyleCnt="0"/>
      <dgm:spPr/>
    </dgm:pt>
    <dgm:pt modelId="{0AFBD887-543B-4AE9-8702-4469FB0B7710}" type="pres">
      <dgm:prSet presAssocID="{2B6B8D71-3199-4212-ADC2-3ED0B117CAA1}" presName="compNode" presStyleCnt="0"/>
      <dgm:spPr/>
    </dgm:pt>
    <dgm:pt modelId="{54AC2A51-BD38-4AF4-93D4-BE957131475C}" type="pres">
      <dgm:prSet presAssocID="{2B6B8D71-3199-4212-ADC2-3ED0B117CAA1}" presName="bgRect" presStyleLbl="bgShp" presStyleIdx="2" presStyleCnt="3"/>
      <dgm:spPr/>
    </dgm:pt>
    <dgm:pt modelId="{B6793592-15C4-4604-96B0-FB0B67F186CF}" type="pres">
      <dgm:prSet presAssocID="{2B6B8D71-3199-4212-ADC2-3ED0B117CAA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D8FFC614-DB4C-49F0-9BC1-70577EE97729}" type="pres">
      <dgm:prSet presAssocID="{2B6B8D71-3199-4212-ADC2-3ED0B117CAA1}" presName="spaceRect" presStyleCnt="0"/>
      <dgm:spPr/>
    </dgm:pt>
    <dgm:pt modelId="{CC827D0B-1F30-4E4F-8BE3-61C712F7F2F7}" type="pres">
      <dgm:prSet presAssocID="{2B6B8D71-3199-4212-ADC2-3ED0B117CAA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A698E07-90B3-4503-9E2E-B2016D4C88D3}" srcId="{24D57AF6-A3FD-43CD-A6BF-7A409D65D430}" destId="{2B6B8D71-3199-4212-ADC2-3ED0B117CAA1}" srcOrd="2" destOrd="0" parTransId="{EA18F61D-0756-4DF5-9167-EA0A500C312F}" sibTransId="{0299D313-7F42-4AFE-998D-CADD79729A1F}"/>
    <dgm:cxn modelId="{8E410719-CE04-4C73-8EFB-61598D431C81}" type="presOf" srcId="{963BC131-A224-4CB2-BBE9-1A3249C90D3C}" destId="{76E79643-FF03-4F36-91DF-CD801995C79D}" srcOrd="0" destOrd="0" presId="urn:microsoft.com/office/officeart/2018/2/layout/IconVerticalSolidList"/>
    <dgm:cxn modelId="{62EFCD3A-434B-4897-9ABD-8901DF0AAAAF}" srcId="{24D57AF6-A3FD-43CD-A6BF-7A409D65D430}" destId="{BEAC4422-8C8B-4E6E-AD1F-F5DB9FA31ACF}" srcOrd="1" destOrd="0" parTransId="{E14FF675-A42C-4DDE-89A0-681D51E0364F}" sibTransId="{042239A1-8460-47F7-9226-B5C8E307A954}"/>
    <dgm:cxn modelId="{CBEF4A55-A55C-4C9B-B266-30B16AD66606}" type="presOf" srcId="{2B6B8D71-3199-4212-ADC2-3ED0B117CAA1}" destId="{CC827D0B-1F30-4E4F-8BE3-61C712F7F2F7}" srcOrd="0" destOrd="0" presId="urn:microsoft.com/office/officeart/2018/2/layout/IconVerticalSolidList"/>
    <dgm:cxn modelId="{FFF2C35F-F4A2-468A-A6CA-2193B0D5F67D}" srcId="{24D57AF6-A3FD-43CD-A6BF-7A409D65D430}" destId="{963BC131-A224-4CB2-BBE9-1A3249C90D3C}" srcOrd="0" destOrd="0" parTransId="{C6318C36-330D-473D-9ECC-0FC8ED5D4AEC}" sibTransId="{12EE3848-D64B-4EDB-8E0D-8B94FC1A0339}"/>
    <dgm:cxn modelId="{4D429D85-CB9A-47AB-94E8-26866FFB0811}" type="presOf" srcId="{24D57AF6-A3FD-43CD-A6BF-7A409D65D430}" destId="{EEE21E48-ED56-4F2D-928D-85ABAB937E6C}" srcOrd="0" destOrd="0" presId="urn:microsoft.com/office/officeart/2018/2/layout/IconVerticalSolidList"/>
    <dgm:cxn modelId="{DA920F9F-CA1E-42C9-B693-40F175B55553}" type="presOf" srcId="{BEAC4422-8C8B-4E6E-AD1F-F5DB9FA31ACF}" destId="{82A690E3-C907-44FB-ABDB-DCCA4E849AFA}" srcOrd="0" destOrd="0" presId="urn:microsoft.com/office/officeart/2018/2/layout/IconVerticalSolidList"/>
    <dgm:cxn modelId="{EF602CA6-9AD7-4E6C-8B59-3C07BB8C9A85}" type="presParOf" srcId="{EEE21E48-ED56-4F2D-928D-85ABAB937E6C}" destId="{8D945675-6E84-4D02-B3D1-89B5D8D88487}" srcOrd="0" destOrd="0" presId="urn:microsoft.com/office/officeart/2018/2/layout/IconVerticalSolidList"/>
    <dgm:cxn modelId="{DFDFF881-0B4A-424E-BE44-51535F129126}" type="presParOf" srcId="{8D945675-6E84-4D02-B3D1-89B5D8D88487}" destId="{4265EC3C-3673-47B1-A8A6-27D298E353E1}" srcOrd="0" destOrd="0" presId="urn:microsoft.com/office/officeart/2018/2/layout/IconVerticalSolidList"/>
    <dgm:cxn modelId="{D0062BED-305E-44DC-896F-8E015944A374}" type="presParOf" srcId="{8D945675-6E84-4D02-B3D1-89B5D8D88487}" destId="{97C6C433-77CB-4D1C-B4A0-8A26CAE87C14}" srcOrd="1" destOrd="0" presId="urn:microsoft.com/office/officeart/2018/2/layout/IconVerticalSolidList"/>
    <dgm:cxn modelId="{F3393AAB-A3D0-4B93-84DE-65BF7E08E4DD}" type="presParOf" srcId="{8D945675-6E84-4D02-B3D1-89B5D8D88487}" destId="{78DF4C33-9E68-4588-AF91-5C790C232980}" srcOrd="2" destOrd="0" presId="urn:microsoft.com/office/officeart/2018/2/layout/IconVerticalSolidList"/>
    <dgm:cxn modelId="{EAE4A8DA-C98D-4461-B21F-E8BB36C4489C}" type="presParOf" srcId="{8D945675-6E84-4D02-B3D1-89B5D8D88487}" destId="{76E79643-FF03-4F36-91DF-CD801995C79D}" srcOrd="3" destOrd="0" presId="urn:microsoft.com/office/officeart/2018/2/layout/IconVerticalSolidList"/>
    <dgm:cxn modelId="{412D8BBA-9476-4154-99E3-4AB9EC68A062}" type="presParOf" srcId="{EEE21E48-ED56-4F2D-928D-85ABAB937E6C}" destId="{1E175006-06F2-4057-84A1-A64F8A0D5ACD}" srcOrd="1" destOrd="0" presId="urn:microsoft.com/office/officeart/2018/2/layout/IconVerticalSolidList"/>
    <dgm:cxn modelId="{3FB4D781-0B89-4FED-9F3C-4457258731C3}" type="presParOf" srcId="{EEE21E48-ED56-4F2D-928D-85ABAB937E6C}" destId="{AD93FCAD-A235-4641-9E84-B26BB0927709}" srcOrd="2" destOrd="0" presId="urn:microsoft.com/office/officeart/2018/2/layout/IconVerticalSolidList"/>
    <dgm:cxn modelId="{AA6FE135-F777-47C1-9564-1CCF8F429370}" type="presParOf" srcId="{AD93FCAD-A235-4641-9E84-B26BB0927709}" destId="{70D32552-9E51-47E1-B870-DEB3CA88A344}" srcOrd="0" destOrd="0" presId="urn:microsoft.com/office/officeart/2018/2/layout/IconVerticalSolidList"/>
    <dgm:cxn modelId="{BE11D1F0-394C-46FE-9754-571A0D16E504}" type="presParOf" srcId="{AD93FCAD-A235-4641-9E84-B26BB0927709}" destId="{303E9C92-1328-409F-9488-87CCEC3D364C}" srcOrd="1" destOrd="0" presId="urn:microsoft.com/office/officeart/2018/2/layout/IconVerticalSolidList"/>
    <dgm:cxn modelId="{9016BCE9-2E7A-48B0-80F9-3AEB9E8DB8CF}" type="presParOf" srcId="{AD93FCAD-A235-4641-9E84-B26BB0927709}" destId="{EA1CCE08-9668-4CDA-ACF8-ED0B674EF0AB}" srcOrd="2" destOrd="0" presId="urn:microsoft.com/office/officeart/2018/2/layout/IconVerticalSolidList"/>
    <dgm:cxn modelId="{2C7405B9-FA55-4C69-86F6-84FC7B93C3DE}" type="presParOf" srcId="{AD93FCAD-A235-4641-9E84-B26BB0927709}" destId="{82A690E3-C907-44FB-ABDB-DCCA4E849AFA}" srcOrd="3" destOrd="0" presId="urn:microsoft.com/office/officeart/2018/2/layout/IconVerticalSolidList"/>
    <dgm:cxn modelId="{5B5F118C-73D3-4307-AFCC-AADDD57CA379}" type="presParOf" srcId="{EEE21E48-ED56-4F2D-928D-85ABAB937E6C}" destId="{EA768CBF-6183-48E7-996C-58AE6F665827}" srcOrd="3" destOrd="0" presId="urn:microsoft.com/office/officeart/2018/2/layout/IconVerticalSolidList"/>
    <dgm:cxn modelId="{98CC8F77-DEF8-4321-9144-8C40B6E0989C}" type="presParOf" srcId="{EEE21E48-ED56-4F2D-928D-85ABAB937E6C}" destId="{0AFBD887-543B-4AE9-8702-4469FB0B7710}" srcOrd="4" destOrd="0" presId="urn:microsoft.com/office/officeart/2018/2/layout/IconVerticalSolidList"/>
    <dgm:cxn modelId="{DB531C3F-EA3E-4BCE-BAA0-E1FEF9C8B4C9}" type="presParOf" srcId="{0AFBD887-543B-4AE9-8702-4469FB0B7710}" destId="{54AC2A51-BD38-4AF4-93D4-BE957131475C}" srcOrd="0" destOrd="0" presId="urn:microsoft.com/office/officeart/2018/2/layout/IconVerticalSolidList"/>
    <dgm:cxn modelId="{E697E3B6-9B53-4B37-B1F2-667EBFD6C27E}" type="presParOf" srcId="{0AFBD887-543B-4AE9-8702-4469FB0B7710}" destId="{B6793592-15C4-4604-96B0-FB0B67F186CF}" srcOrd="1" destOrd="0" presId="urn:microsoft.com/office/officeart/2018/2/layout/IconVerticalSolidList"/>
    <dgm:cxn modelId="{69B11A66-B38D-45CB-A135-712EBA441E17}" type="presParOf" srcId="{0AFBD887-543B-4AE9-8702-4469FB0B7710}" destId="{D8FFC614-DB4C-49F0-9BC1-70577EE97729}" srcOrd="2" destOrd="0" presId="urn:microsoft.com/office/officeart/2018/2/layout/IconVerticalSolidList"/>
    <dgm:cxn modelId="{233D1C14-AF30-4A4C-B655-402944F69907}" type="presParOf" srcId="{0AFBD887-543B-4AE9-8702-4469FB0B7710}" destId="{CC827D0B-1F30-4E4F-8BE3-61C712F7F2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5EC3C-3673-47B1-A8A6-27D298E353E1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6C433-77CB-4D1C-B4A0-8A26CAE87C14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E79643-FF03-4F36-91DF-CD801995C79D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 err="1"/>
            <a:t>Classification</a:t>
          </a:r>
          <a:endParaRPr lang="nl-NL" sz="2800" kern="1200" dirty="0"/>
        </a:p>
      </dsp:txBody>
      <dsp:txXfrm>
        <a:off x="1941716" y="718"/>
        <a:ext cx="4571887" cy="1681139"/>
      </dsp:txXfrm>
    </dsp:sp>
    <dsp:sp modelId="{70D32552-9E51-47E1-B870-DEB3CA88A344}">
      <dsp:nvSpPr>
        <dsp:cNvPr id="0" name=""/>
        <dsp:cNvSpPr/>
      </dsp:nvSpPr>
      <dsp:spPr>
        <a:xfrm>
          <a:off x="0" y="1968576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3E9C92-1328-409F-9488-87CCEC3D364C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A690E3-C907-44FB-ABDB-DCCA4E849AFA}">
      <dsp:nvSpPr>
        <dsp:cNvPr id="0" name=""/>
        <dsp:cNvSpPr/>
      </dsp:nvSpPr>
      <dsp:spPr>
        <a:xfrm>
          <a:off x="1921188" y="2138766"/>
          <a:ext cx="4571887" cy="1402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 dirty="0"/>
            <a:t>Model </a:t>
          </a:r>
          <a:r>
            <a:rPr lang="nl-NL" sz="2300" kern="1200" dirty="0" err="1"/>
            <a:t>and</a:t>
          </a:r>
          <a:r>
            <a:rPr lang="nl-NL" sz="2300" kern="1200" dirty="0"/>
            <a:t> Data Bias</a:t>
          </a:r>
        </a:p>
      </dsp:txBody>
      <dsp:txXfrm>
        <a:off x="1921188" y="2138766"/>
        <a:ext cx="4571887" cy="1402423"/>
      </dsp:txXfrm>
    </dsp:sp>
    <dsp:sp modelId="{54AC2A51-BD38-4AF4-93D4-BE957131475C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93592-15C4-4604-96B0-FB0B67F186CF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27D0B-1F30-4E4F-8BE3-61C712F7F2F7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300" kern="1200"/>
            <a:t>Fairness</a:t>
          </a:r>
          <a:endParaRPr lang="en-US" sz="2000" kern="1200" dirty="0"/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C72E7-1AC8-4769-8510-C8FBA4EE0D31}" type="datetimeFigureOut">
              <a:rPr lang="nl-NL" smtClean="0"/>
              <a:t>17-01-2023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6F6A5-1236-40E7-B937-7650038E63C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3527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A8F37EF6-29B5-666F-C45B-95A766B08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E04AC"/>
          </a:solidFill>
        </p:spPr>
      </p:pic>
      <p:pic>
        <p:nvPicPr>
          <p:cNvPr id="2" name="Afbeelding 9">
            <a:extLst>
              <a:ext uri="{FF2B5EF4-FFF2-40B4-BE49-F238E27FC236}">
                <a16:creationId xmlns:a16="http://schemas.microsoft.com/office/drawing/2014/main" id="{D7240E08-982D-875B-9ECA-82916C2133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39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Afbeelding 9">
            <a:extLst>
              <a:ext uri="{FF2B5EF4-FFF2-40B4-BE49-F238E27FC236}">
                <a16:creationId xmlns:a16="http://schemas.microsoft.com/office/drawing/2014/main" id="{BBCDF457-F78D-DF22-AC7F-9AE22A7583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1447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Afbeelding 9">
            <a:extLst>
              <a:ext uri="{FF2B5EF4-FFF2-40B4-BE49-F238E27FC236}">
                <a16:creationId xmlns:a16="http://schemas.microsoft.com/office/drawing/2014/main" id="{07CFC9A8-077C-EF25-21B1-851826D19C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340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B505A4F3-1106-83F3-6FF0-C7EE6C5C6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748" y="-69574"/>
            <a:ext cx="12315687" cy="6927574"/>
          </a:xfrm>
          <a:prstGeom prst="rect">
            <a:avLst/>
          </a:prstGeom>
        </p:spPr>
      </p:pic>
      <p:pic>
        <p:nvPicPr>
          <p:cNvPr id="2" name="Afbeelding 9">
            <a:extLst>
              <a:ext uri="{FF2B5EF4-FFF2-40B4-BE49-F238E27FC236}">
                <a16:creationId xmlns:a16="http://schemas.microsoft.com/office/drawing/2014/main" id="{A8E08E6E-5246-359A-5A87-758E10E2BC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8074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, square&#10;&#10;Description automatically generated">
            <a:extLst>
              <a:ext uri="{FF2B5EF4-FFF2-40B4-BE49-F238E27FC236}">
                <a16:creationId xmlns:a16="http://schemas.microsoft.com/office/drawing/2014/main" id="{8F00472D-811E-9EC8-3549-D8C4FD47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Afbeelding 9">
            <a:extLst>
              <a:ext uri="{FF2B5EF4-FFF2-40B4-BE49-F238E27FC236}">
                <a16:creationId xmlns:a16="http://schemas.microsoft.com/office/drawing/2014/main" id="{F3240A27-0480-9491-6BF7-1BDA450683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4835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1634FC50-F04D-D3F3-8FC5-92B26C5BB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129"/>
            <a:ext cx="12359340" cy="6952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F367E8-DB38-7686-A7DE-3DE33C61D426}"/>
              </a:ext>
            </a:extLst>
          </p:cNvPr>
          <p:cNvSpPr txBox="1"/>
          <p:nvPr/>
        </p:nvSpPr>
        <p:spPr>
          <a:xfrm>
            <a:off x="2840690" y="2460812"/>
            <a:ext cx="65106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8800" b="1" dirty="0">
                <a:solidFill>
                  <a:srgbClr val="FE04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2" name="Afbeelding 9">
            <a:extLst>
              <a:ext uri="{FF2B5EF4-FFF2-40B4-BE49-F238E27FC236}">
                <a16:creationId xmlns:a16="http://schemas.microsoft.com/office/drawing/2014/main" id="{8AA35CAB-A5DD-D500-1198-B4F4C733A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7570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7DBDCF1-838A-A26A-A376-4C84F66ABE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140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  <p:pic>
        <p:nvPicPr>
          <p:cNvPr id="6" name="Afbeelding 9">
            <a:extLst>
              <a:ext uri="{FF2B5EF4-FFF2-40B4-BE49-F238E27FC236}">
                <a16:creationId xmlns:a16="http://schemas.microsoft.com/office/drawing/2014/main" id="{BFE70E82-69F3-A557-5465-34CDC70717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3494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  <p:pic>
        <p:nvPicPr>
          <p:cNvPr id="5" name="Afbeelding 9">
            <a:extLst>
              <a:ext uri="{FF2B5EF4-FFF2-40B4-BE49-F238E27FC236}">
                <a16:creationId xmlns:a16="http://schemas.microsoft.com/office/drawing/2014/main" id="{AD4583CB-0041-421D-4C0C-4FC896992B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1466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Afbeelding 9">
            <a:extLst>
              <a:ext uri="{FF2B5EF4-FFF2-40B4-BE49-F238E27FC236}">
                <a16:creationId xmlns:a16="http://schemas.microsoft.com/office/drawing/2014/main" id="{09597C5A-52C9-5914-1110-F8F6218573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976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Afbeelding 9">
            <a:extLst>
              <a:ext uri="{FF2B5EF4-FFF2-40B4-BE49-F238E27FC236}">
                <a16:creationId xmlns:a16="http://schemas.microsoft.com/office/drawing/2014/main" id="{355E6E8D-1A5E-D07E-17D1-9A25B5C692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1870" y="6069578"/>
            <a:ext cx="2624372" cy="104107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3513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2F29F-60CE-435D-911D-C4361140EDDE}" type="datetimeFigureOut">
              <a:rPr lang="nl-NL" smtClean="0"/>
              <a:t>17-01-2023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8F54C-053C-4394-9990-70DE256B1A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998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4.sv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6.svg"/><Relationship Id="rId10" Type="http://schemas.openxmlformats.org/officeDocument/2006/relationships/image" Target="../media/image25.png"/><Relationship Id="rId4" Type="http://schemas.openxmlformats.org/officeDocument/2006/relationships/image" Target="../media/image15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293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AE184E-E768-D09E-4B6D-62AC5560E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0550"/>
            <a:ext cx="4433888" cy="21780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EC8A20-F25D-4D0C-A4D5-C6C765EC2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04670"/>
            <a:ext cx="4433888" cy="2168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A3FF5F-670F-C57E-8D55-215AE37AE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938" y="1860550"/>
            <a:ext cx="6007100" cy="44180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17BD3B4-368E-1782-2297-03DE8BF2728A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Train-Test Split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EB60F-CF1C-36F4-ACB1-0E7352BF0D3A}"/>
              </a:ext>
            </a:extLst>
          </p:cNvPr>
          <p:cNvSpPr txBox="1"/>
          <p:nvPr/>
        </p:nvSpPr>
        <p:spPr>
          <a:xfrm>
            <a:off x="6967754" y="1426408"/>
            <a:ext cx="320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Leave-One-Out Cross Validation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8324E8-8F8E-C2E0-DCEF-586B7275EEDB}"/>
              </a:ext>
            </a:extLst>
          </p:cNvPr>
          <p:cNvSpPr txBox="1"/>
          <p:nvPr/>
        </p:nvSpPr>
        <p:spPr>
          <a:xfrm>
            <a:off x="1893246" y="1538634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Sampling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608DE6-C9C5-9CE7-29C4-7DA0E7E35956}"/>
              </a:ext>
            </a:extLst>
          </p:cNvPr>
          <p:cNvSpPr txBox="1"/>
          <p:nvPr/>
        </p:nvSpPr>
        <p:spPr>
          <a:xfrm>
            <a:off x="1996219" y="4208462"/>
            <a:ext cx="231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2422317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7677D-87C0-2FAD-36D2-939DA0E7F12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Train-Test Split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BBB8E-88B7-92E3-497C-6F494FEE89FB}"/>
              </a:ext>
            </a:extLst>
          </p:cNvPr>
          <p:cNvSpPr txBox="1">
            <a:spLocks/>
          </p:cNvSpPr>
          <p:nvPr/>
        </p:nvSpPr>
        <p:spPr>
          <a:xfrm>
            <a:off x="838200" y="1283368"/>
            <a:ext cx="9813324" cy="52095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Problem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The training/testing set may not include examples from one of the classes</a:t>
            </a:r>
          </a:p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Solution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Split with stratification</a:t>
            </a:r>
          </a:p>
          <a:p>
            <a:pPr lvl="2">
              <a:lnSpc>
                <a:spcPct val="110000"/>
              </a:lnSpc>
            </a:pPr>
            <a:r>
              <a:rPr lang="en-US">
                <a:solidFill>
                  <a:srgbClr val="000000"/>
                </a:solidFill>
                <a:ea typeface="Gothic" pitchFamily="2"/>
                <a:cs typeface="Lucidasans" pitchFamily="2"/>
              </a:rPr>
              <a:t>Ensures that each class is represented with approximately equal proportions in both subsets</a:t>
            </a:r>
          </a:p>
          <a:p>
            <a:pPr lvl="2">
              <a:lnSpc>
                <a:spcPct val="110000"/>
              </a:lnSpc>
            </a:pPr>
            <a:endParaRPr lang="en-US" altLang="nl-NL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467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F4525-A1E5-8409-FE62-5A614B1CA48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– A Three-Step Process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BED95-1B13-0BD7-B459-841C4A011F82}"/>
              </a:ext>
            </a:extLst>
          </p:cNvPr>
          <p:cNvSpPr txBox="1">
            <a:spLocks/>
          </p:cNvSpPr>
          <p:nvPr/>
        </p:nvSpPr>
        <p:spPr>
          <a:xfrm>
            <a:off x="838199" y="1283368"/>
            <a:ext cx="11008057" cy="52095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Model construction 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describing a set of predetermined classes</a:t>
            </a:r>
          </a:p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Model evaluation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testing if the model will perform well on unseen data 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labels are available but not provided to the model (classifier)</a:t>
            </a:r>
          </a:p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Model usage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for classifying future or unknown objects</a:t>
            </a:r>
            <a:endParaRPr lang="en-US" altLang="nl-NL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328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8">
            <a:extLst>
              <a:ext uri="{FF2B5EF4-FFF2-40B4-BE49-F238E27FC236}">
                <a16:creationId xmlns:a16="http://schemas.microsoft.com/office/drawing/2014/main" id="{2F028B8D-3BB9-2F6B-614A-5629103657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5545" y="2518015"/>
            <a:ext cx="2141537" cy="7000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A3E886D5-2074-64A6-A618-6C801A00C8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70844" y="2518015"/>
            <a:ext cx="1831975" cy="7000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2" name="Line 15">
            <a:extLst>
              <a:ext uri="{FF2B5EF4-FFF2-40B4-BE49-F238E27FC236}">
                <a16:creationId xmlns:a16="http://schemas.microsoft.com/office/drawing/2014/main" id="{31B1FA1A-EEFF-D229-5652-ED34F5311D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62434" y="4069882"/>
            <a:ext cx="927792" cy="1000993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3" name="Line 16">
            <a:extLst>
              <a:ext uri="{FF2B5EF4-FFF2-40B4-BE49-F238E27FC236}">
                <a16:creationId xmlns:a16="http://schemas.microsoft.com/office/drawing/2014/main" id="{1D323889-3ACF-60A7-2087-704B59B4D26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18839" y="3992365"/>
            <a:ext cx="1143972" cy="107692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EFD2EB-61D3-7688-E5CC-3EEF00608B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Model Construction 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70B9C9D8-378C-6F05-60C1-6DDEA6004424}"/>
              </a:ext>
            </a:extLst>
          </p:cNvPr>
          <p:cNvGrpSpPr>
            <a:grpSpLocks/>
          </p:cNvGrpSpPr>
          <p:nvPr/>
        </p:nvGrpSpPr>
        <p:grpSpPr bwMode="auto">
          <a:xfrm>
            <a:off x="2801220" y="1196683"/>
            <a:ext cx="1698625" cy="1506538"/>
            <a:chOff x="1283" y="1118"/>
            <a:chExt cx="1070" cy="949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9BE8C43C-31CF-972E-2901-B4E882073B1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" y="1118"/>
              <a:ext cx="107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3B6EE706-F9E5-C805-339D-23EB52017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7" y="1395"/>
              <a:ext cx="934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400" dirty="0">
                  <a:latin typeface="+mn-lt"/>
                </a:rPr>
                <a:t>Training</a:t>
              </a:r>
            </a:p>
            <a:p>
              <a:pPr algn="ctr"/>
              <a:r>
                <a:rPr lang="en-US" altLang="nl-NL" sz="2400" dirty="0">
                  <a:latin typeface="+mn-lt"/>
                </a:rPr>
                <a:t>Data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19AC345-4CCE-231F-0004-B2DB67638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5536" y="1357711"/>
            <a:ext cx="1870075" cy="835025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nl-NL" sz="2400" dirty="0">
                <a:latin typeface="+mn-lt"/>
              </a:rPr>
              <a:t>Classification</a:t>
            </a:r>
          </a:p>
          <a:p>
            <a:pPr algn="ctr"/>
            <a:r>
              <a:rPr lang="en-US" altLang="nl-NL" sz="2400" dirty="0">
                <a:latin typeface="+mn-lt"/>
              </a:rPr>
              <a:t>Algorithms</a:t>
            </a:r>
          </a:p>
        </p:txBody>
      </p:sp>
      <p:sp>
        <p:nvSpPr>
          <p:cNvPr id="11" name="AutoShape 10">
            <a:extLst>
              <a:ext uri="{FF2B5EF4-FFF2-40B4-BE49-F238E27FC236}">
                <a16:creationId xmlns:a16="http://schemas.microsoft.com/office/drawing/2014/main" id="{A636D6B5-BC6B-7716-218A-0C01B0092692}"/>
              </a:ext>
            </a:extLst>
          </p:cNvPr>
          <p:cNvSpPr>
            <a:spLocks noChangeArrowheads="1"/>
          </p:cNvSpPr>
          <p:nvPr/>
        </p:nvSpPr>
        <p:spPr bwMode="auto">
          <a:xfrm rot="20460000">
            <a:off x="5410866" y="2003991"/>
            <a:ext cx="2848145" cy="484187"/>
          </a:xfrm>
          <a:prstGeom prst="rightArrow">
            <a:avLst>
              <a:gd name="adj1" fmla="val 50000"/>
              <a:gd name="adj2" fmla="val 85606"/>
            </a:avLst>
          </a:prstGeom>
          <a:solidFill>
            <a:schemeClr val="accent6">
              <a:lumMod val="7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nl-NL" altLang="nl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D4DAA6-8532-CDC7-C5C5-0EA2AB57E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8288" y="5046106"/>
            <a:ext cx="4004835" cy="1200971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nl-NL" sz="2400" dirty="0">
                <a:latin typeface="+mn-lt"/>
              </a:rPr>
              <a:t>IF </a:t>
            </a:r>
            <a:r>
              <a:rPr lang="en-US" altLang="nl-NL" sz="2400">
                <a:latin typeface="+mn-lt"/>
              </a:rPr>
              <a:t>‘profession’ </a:t>
            </a:r>
            <a:r>
              <a:rPr lang="en-US" altLang="nl-NL" sz="2400" dirty="0">
                <a:latin typeface="+mn-lt"/>
              </a:rPr>
              <a:t>= ‘professor’</a:t>
            </a:r>
          </a:p>
          <a:p>
            <a:r>
              <a:rPr lang="en-US" altLang="nl-NL" sz="2400" dirty="0">
                <a:latin typeface="+mn-lt"/>
              </a:rPr>
              <a:t>OR ‘years’ &gt; 2</a:t>
            </a:r>
          </a:p>
          <a:p>
            <a:r>
              <a:rPr lang="en-US" altLang="nl-NL" sz="2400" dirty="0">
                <a:latin typeface="+mn-lt"/>
              </a:rPr>
              <a:t>THEN ‘Buys Computer’ = ‘yes’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397C7F-6079-158C-4C23-2824802B2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0498" y="3160514"/>
            <a:ext cx="13049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nl-NL" sz="2400" dirty="0">
                <a:latin typeface="+mn-lt"/>
              </a:rPr>
              <a:t>Classifier</a:t>
            </a:r>
          </a:p>
          <a:p>
            <a:pPr algn="ctr"/>
            <a:r>
              <a:rPr lang="en-US" altLang="nl-NL" sz="2400" dirty="0">
                <a:latin typeface="+mn-lt"/>
              </a:rPr>
              <a:t>(Model)</a:t>
            </a:r>
          </a:p>
        </p:txBody>
      </p:sp>
      <p:sp>
        <p:nvSpPr>
          <p:cNvPr id="16" name="AutoShape 17">
            <a:extLst>
              <a:ext uri="{FF2B5EF4-FFF2-40B4-BE49-F238E27FC236}">
                <a16:creationId xmlns:a16="http://schemas.microsoft.com/office/drawing/2014/main" id="{E50FCC2A-DD10-2A65-77C7-3EE654A95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7523" y="2311799"/>
            <a:ext cx="546100" cy="592137"/>
          </a:xfrm>
          <a:prstGeom prst="downArrow">
            <a:avLst>
              <a:gd name="adj1" fmla="val 50000"/>
              <a:gd name="adj2" fmla="val 27118"/>
            </a:avLst>
          </a:prstGeom>
          <a:solidFill>
            <a:schemeClr val="accent6">
              <a:lumMod val="7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nl-NL" altLang="nl-NL"/>
          </a:p>
        </p:txBody>
      </p:sp>
      <p:graphicFrame>
        <p:nvGraphicFramePr>
          <p:cNvPr id="17" name="Table 21">
            <a:extLst>
              <a:ext uri="{FF2B5EF4-FFF2-40B4-BE49-F238E27FC236}">
                <a16:creationId xmlns:a16="http://schemas.microsoft.com/office/drawing/2014/main" id="{CD91EDF6-72F1-82C9-E56E-5CDAE10DF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466860"/>
              </p:ext>
            </p:extLst>
          </p:nvPr>
        </p:nvGraphicFramePr>
        <p:xfrm>
          <a:off x="637181" y="2961529"/>
          <a:ext cx="6013857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478">
                  <a:extLst>
                    <a:ext uri="{9D8B030D-6E8A-4147-A177-3AD203B41FA5}">
                      <a16:colId xmlns:a16="http://schemas.microsoft.com/office/drawing/2014/main" val="2899785343"/>
                    </a:ext>
                  </a:extLst>
                </a:gridCol>
                <a:gridCol w="2429568">
                  <a:extLst>
                    <a:ext uri="{9D8B030D-6E8A-4147-A177-3AD203B41FA5}">
                      <a16:colId xmlns:a16="http://schemas.microsoft.com/office/drawing/2014/main" val="1126855233"/>
                    </a:ext>
                  </a:extLst>
                </a:gridCol>
                <a:gridCol w="963347">
                  <a:extLst>
                    <a:ext uri="{9D8B030D-6E8A-4147-A177-3AD203B41FA5}">
                      <a16:colId xmlns:a16="http://schemas.microsoft.com/office/drawing/2014/main" val="410711182"/>
                    </a:ext>
                  </a:extLst>
                </a:gridCol>
                <a:gridCol w="1503464">
                  <a:extLst>
                    <a:ext uri="{9D8B030D-6E8A-4147-A177-3AD203B41FA5}">
                      <a16:colId xmlns:a16="http://schemas.microsoft.com/office/drawing/2014/main" val="1857366461"/>
                    </a:ext>
                  </a:extLst>
                </a:gridCol>
              </a:tblGrid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Name</a:t>
                      </a:r>
                      <a:endParaRPr lang="nl-NL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Profession </a:t>
                      </a:r>
                      <a:endParaRPr lang="nl-NL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Years</a:t>
                      </a:r>
                      <a:endParaRPr lang="nl-NL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Buys Computer </a:t>
                      </a:r>
                      <a:endParaRPr lang="nl-NL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369990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Mike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Student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No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381794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Mary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Professor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Yes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904383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Bill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Professor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Yes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06289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Jim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Student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Yes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279621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Anne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Student 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No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715572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Dave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Student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Yes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60698"/>
                  </a:ext>
                </a:extLst>
              </a:tr>
            </a:tbl>
          </a:graphicData>
        </a:graphic>
      </p:graphicFrame>
      <p:pic>
        <p:nvPicPr>
          <p:cNvPr id="21" name="Picture 20" descr="Shape&#10;&#10;Description automatically generated with low confidence">
            <a:extLst>
              <a:ext uri="{FF2B5EF4-FFF2-40B4-BE49-F238E27FC236}">
                <a16:creationId xmlns:a16="http://schemas.microsoft.com/office/drawing/2014/main" id="{EC39E822-6E0B-29C6-80E6-EF0253744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947" y="2933061"/>
            <a:ext cx="1367251" cy="13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82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0">
            <a:extLst>
              <a:ext uri="{FF2B5EF4-FFF2-40B4-BE49-F238E27FC236}">
                <a16:creationId xmlns:a16="http://schemas.microsoft.com/office/drawing/2014/main" id="{FDE3F3CD-29DE-5ABE-CE09-6313C6CF93D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327743" y="3333420"/>
            <a:ext cx="1313946" cy="484187"/>
          </a:xfrm>
          <a:prstGeom prst="rightArrow">
            <a:avLst>
              <a:gd name="adj1" fmla="val 50000"/>
              <a:gd name="adj2" fmla="val 85606"/>
            </a:avLst>
          </a:prstGeom>
          <a:solidFill>
            <a:schemeClr val="accent6">
              <a:lumMod val="7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nl-NL" altLang="nl-NL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5FB8A46-B26C-AEFB-C9F4-0B45C3B12BB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 (2): Evaluating the Model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Line 7">
            <a:extLst>
              <a:ext uri="{FF2B5EF4-FFF2-40B4-BE49-F238E27FC236}">
                <a16:creationId xmlns:a16="http://schemas.microsoft.com/office/drawing/2014/main" id="{2F9D23D4-C119-D786-7BC1-DE0484D3AC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9219" y="2614163"/>
            <a:ext cx="959119" cy="451089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5" name="Line 8">
            <a:extLst>
              <a:ext uri="{FF2B5EF4-FFF2-40B4-BE49-F238E27FC236}">
                <a16:creationId xmlns:a16="http://schemas.microsoft.com/office/drawing/2014/main" id="{875966D5-BCCA-3C3D-EC7E-672A19C0A6A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6372" y="2364198"/>
            <a:ext cx="1199056" cy="106480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6" name="AutoShape 10">
            <a:extLst>
              <a:ext uri="{FF2B5EF4-FFF2-40B4-BE49-F238E27FC236}">
                <a16:creationId xmlns:a16="http://schemas.microsoft.com/office/drawing/2014/main" id="{0A5AED5F-9FAC-01D6-6C06-67C72D9EE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1636" y="1903498"/>
            <a:ext cx="2102895" cy="484187"/>
          </a:xfrm>
          <a:prstGeom prst="rightArrow">
            <a:avLst>
              <a:gd name="adj1" fmla="val 50000"/>
              <a:gd name="adj2" fmla="val 85606"/>
            </a:avLst>
          </a:prstGeom>
          <a:solidFill>
            <a:schemeClr val="accent6">
              <a:lumMod val="7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nl-NL" altLang="nl-NL"/>
          </a:p>
        </p:txBody>
      </p:sp>
      <p:graphicFrame>
        <p:nvGraphicFramePr>
          <p:cNvPr id="7" name="Table 21">
            <a:extLst>
              <a:ext uri="{FF2B5EF4-FFF2-40B4-BE49-F238E27FC236}">
                <a16:creationId xmlns:a16="http://schemas.microsoft.com/office/drawing/2014/main" id="{803B4171-DCF8-B42D-9630-05DCB5ECC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467255"/>
              </p:ext>
            </p:extLst>
          </p:nvPr>
        </p:nvGraphicFramePr>
        <p:xfrm>
          <a:off x="109177" y="2984328"/>
          <a:ext cx="3659634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971">
                  <a:extLst>
                    <a:ext uri="{9D8B030D-6E8A-4147-A177-3AD203B41FA5}">
                      <a16:colId xmlns:a16="http://schemas.microsoft.com/office/drawing/2014/main" val="2899785343"/>
                    </a:ext>
                  </a:extLst>
                </a:gridCol>
                <a:gridCol w="1556484">
                  <a:extLst>
                    <a:ext uri="{9D8B030D-6E8A-4147-A177-3AD203B41FA5}">
                      <a16:colId xmlns:a16="http://schemas.microsoft.com/office/drawing/2014/main" val="1126855233"/>
                    </a:ext>
                  </a:extLst>
                </a:gridCol>
                <a:gridCol w="1149179">
                  <a:extLst>
                    <a:ext uri="{9D8B030D-6E8A-4147-A177-3AD203B41FA5}">
                      <a16:colId xmlns:a16="http://schemas.microsoft.com/office/drawing/2014/main" val="410711182"/>
                    </a:ext>
                  </a:extLst>
                </a:gridCol>
              </a:tblGrid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Name</a:t>
                      </a:r>
                      <a:endParaRPr lang="nl-NL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Rank</a:t>
                      </a:r>
                      <a:endParaRPr lang="nl-NL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Years</a:t>
                      </a:r>
                      <a:endParaRPr lang="nl-NL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369990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Tom</a:t>
                      </a:r>
                      <a:endParaRPr lang="nl-NL" sz="22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Student</a:t>
                      </a:r>
                      <a:endParaRPr lang="nl-NL" sz="22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nl-NL" sz="22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381794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 err="1"/>
                        <a:t>Joane</a:t>
                      </a:r>
                      <a:endParaRPr lang="nl-NL" sz="22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Professor</a:t>
                      </a:r>
                      <a:endParaRPr lang="nl-NL" sz="22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  <a:endParaRPr lang="nl-NL" sz="22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904383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Greg</a:t>
                      </a:r>
                      <a:endParaRPr lang="nl-NL" sz="22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Professor</a:t>
                      </a:r>
                      <a:endParaRPr lang="nl-NL" sz="22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  <a:endParaRPr lang="nl-NL" sz="22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06289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Sally</a:t>
                      </a:r>
                      <a:endParaRPr lang="nl-NL" sz="22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Student</a:t>
                      </a:r>
                      <a:endParaRPr lang="nl-NL" sz="22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  <a:endParaRPr lang="nl-NL" sz="2200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279621"/>
                  </a:ext>
                </a:extLst>
              </a:tr>
            </a:tbl>
          </a:graphicData>
        </a:graphic>
      </p:graphicFrame>
      <p:grpSp>
        <p:nvGrpSpPr>
          <p:cNvPr id="8" name="Group 6">
            <a:extLst>
              <a:ext uri="{FF2B5EF4-FFF2-40B4-BE49-F238E27FC236}">
                <a16:creationId xmlns:a16="http://schemas.microsoft.com/office/drawing/2014/main" id="{260D5E3A-BF55-CB33-2020-DA9FDF18C64A}"/>
              </a:ext>
            </a:extLst>
          </p:cNvPr>
          <p:cNvGrpSpPr>
            <a:grpSpLocks/>
          </p:cNvGrpSpPr>
          <p:nvPr/>
        </p:nvGrpSpPr>
        <p:grpSpPr bwMode="auto">
          <a:xfrm>
            <a:off x="1153011" y="1292708"/>
            <a:ext cx="1698625" cy="1506537"/>
            <a:chOff x="1359" y="1723"/>
            <a:chExt cx="1070" cy="949"/>
          </a:xfrm>
        </p:grpSpPr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AA3C1BCF-E9C7-CBAA-3E03-7EE14D8BCCC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" y="1723"/>
              <a:ext cx="107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184DB288-3AD6-41C5-2EB0-9BD347450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" y="2032"/>
              <a:ext cx="934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400">
                  <a:latin typeface="Times New Roman" panose="02020603050405020304" pitchFamily="18" charset="0"/>
                </a:rPr>
                <a:t>Testing</a:t>
              </a:r>
            </a:p>
            <a:p>
              <a:pPr algn="ctr"/>
              <a:r>
                <a:rPr lang="en-US" altLang="nl-NL" sz="2400">
                  <a:latin typeface="Times New Roman" panose="02020603050405020304" pitchFamily="18" charset="0"/>
                </a:rPr>
                <a:t>Data</a:t>
              </a:r>
            </a:p>
          </p:txBody>
        </p:sp>
      </p:grpSp>
      <p:graphicFrame>
        <p:nvGraphicFramePr>
          <p:cNvPr id="11" name="Table 21">
            <a:extLst>
              <a:ext uri="{FF2B5EF4-FFF2-40B4-BE49-F238E27FC236}">
                <a16:creationId xmlns:a16="http://schemas.microsoft.com/office/drawing/2014/main" id="{F4D397FD-4BC8-C133-7186-159CEED47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287507"/>
              </p:ext>
            </p:extLst>
          </p:nvPr>
        </p:nvGraphicFramePr>
        <p:xfrm>
          <a:off x="3903083" y="4232487"/>
          <a:ext cx="5095766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971">
                  <a:extLst>
                    <a:ext uri="{9D8B030D-6E8A-4147-A177-3AD203B41FA5}">
                      <a16:colId xmlns:a16="http://schemas.microsoft.com/office/drawing/2014/main" val="2899785343"/>
                    </a:ext>
                  </a:extLst>
                </a:gridCol>
                <a:gridCol w="1321324">
                  <a:extLst>
                    <a:ext uri="{9D8B030D-6E8A-4147-A177-3AD203B41FA5}">
                      <a16:colId xmlns:a16="http://schemas.microsoft.com/office/drawing/2014/main" val="1126855233"/>
                    </a:ext>
                  </a:extLst>
                </a:gridCol>
                <a:gridCol w="1112108">
                  <a:extLst>
                    <a:ext uri="{9D8B030D-6E8A-4147-A177-3AD203B41FA5}">
                      <a16:colId xmlns:a16="http://schemas.microsoft.com/office/drawing/2014/main" val="410711182"/>
                    </a:ext>
                  </a:extLst>
                </a:gridCol>
                <a:gridCol w="1708363">
                  <a:extLst>
                    <a:ext uri="{9D8B030D-6E8A-4147-A177-3AD203B41FA5}">
                      <a16:colId xmlns:a16="http://schemas.microsoft.com/office/drawing/2014/main" val="1857366461"/>
                    </a:ext>
                  </a:extLst>
                </a:gridCol>
              </a:tblGrid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Name</a:t>
                      </a:r>
                      <a:endParaRPr lang="nl-NL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Rank</a:t>
                      </a:r>
                      <a:endParaRPr lang="nl-NL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Years</a:t>
                      </a:r>
                      <a:endParaRPr lang="nl-NL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Buys Computer </a:t>
                      </a:r>
                      <a:endParaRPr lang="nl-NL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369990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Tom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Student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No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381794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 err="1"/>
                        <a:t>Joane</a:t>
                      </a:r>
                      <a:endParaRPr lang="nl-NL" sz="22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Professor</a:t>
                      </a:r>
                      <a:endParaRPr lang="nl-NL" sz="22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7</a:t>
                      </a:r>
                      <a:endParaRPr lang="nl-NL" sz="22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Yes</a:t>
                      </a:r>
                      <a:endParaRPr lang="nl-NL" sz="22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904383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Greg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Professor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1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Yes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06289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r>
                        <a:rPr lang="en-US" sz="2200" dirty="0"/>
                        <a:t>Sally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Student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4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Yes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279621"/>
                  </a:ext>
                </a:extLst>
              </a:tr>
            </a:tbl>
          </a:graphicData>
        </a:graphic>
      </p:graphicFrame>
      <p:graphicFrame>
        <p:nvGraphicFramePr>
          <p:cNvPr id="12" name="Table 21">
            <a:extLst>
              <a:ext uri="{FF2B5EF4-FFF2-40B4-BE49-F238E27FC236}">
                <a16:creationId xmlns:a16="http://schemas.microsoft.com/office/drawing/2014/main" id="{304321B5-0453-5238-BE4F-3672515D1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446034"/>
              </p:ext>
            </p:extLst>
          </p:nvPr>
        </p:nvGraphicFramePr>
        <p:xfrm>
          <a:off x="9984204" y="4232487"/>
          <a:ext cx="1708363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363">
                  <a:extLst>
                    <a:ext uri="{9D8B030D-6E8A-4147-A177-3AD203B41FA5}">
                      <a16:colId xmlns:a16="http://schemas.microsoft.com/office/drawing/2014/main" val="1857366461"/>
                    </a:ext>
                  </a:extLst>
                </a:gridCol>
              </a:tblGrid>
              <a:tr h="3836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Buys Computer </a:t>
                      </a:r>
                      <a:endParaRPr lang="nl-NL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369990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No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381794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No</a:t>
                      </a:r>
                      <a:endParaRPr lang="nl-NL" sz="22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904383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Yes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06289"/>
                  </a:ext>
                </a:extLst>
              </a:tr>
              <a:tr h="38367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Yes</a:t>
                      </a:r>
                      <a:endParaRPr lang="nl-NL" sz="2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279621"/>
                  </a:ext>
                </a:extLst>
              </a:tr>
            </a:tbl>
          </a:graphicData>
        </a:graphic>
      </p:graphicFrame>
      <p:sp>
        <p:nvSpPr>
          <p:cNvPr id="13" name="Rectangle 22">
            <a:extLst>
              <a:ext uri="{FF2B5EF4-FFF2-40B4-BE49-F238E27FC236}">
                <a16:creationId xmlns:a16="http://schemas.microsoft.com/office/drawing/2014/main" id="{A65A1ECF-AEE4-5304-2FE5-32845520C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6068" y="3187529"/>
            <a:ext cx="2254553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sz="2800" dirty="0"/>
              <a:t>prediction</a:t>
            </a:r>
            <a:endParaRPr lang="en-US" altLang="nl-NL" sz="2800" dirty="0">
              <a:latin typeface="Times New Roman" panose="02020603050405020304" pitchFamily="18" charset="0"/>
            </a:endParaRPr>
          </a:p>
        </p:txBody>
      </p:sp>
      <p:sp>
        <p:nvSpPr>
          <p:cNvPr id="14" name="Rectangle 22">
            <a:extLst>
              <a:ext uri="{FF2B5EF4-FFF2-40B4-BE49-F238E27FC236}">
                <a16:creationId xmlns:a16="http://schemas.microsoft.com/office/drawing/2014/main" id="{214B8E5D-73BA-28DB-F144-BEBED48FF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1110" y="3575513"/>
            <a:ext cx="2254553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sz="2800" dirty="0"/>
              <a:t>Actual Labels</a:t>
            </a:r>
            <a:endParaRPr lang="en-US" altLang="nl-NL" sz="2800" dirty="0">
              <a:latin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9241D6-A19B-43C8-65D4-7F646D244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5696" y="1630051"/>
            <a:ext cx="13049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nl-NL" sz="2400" dirty="0">
                <a:latin typeface="+mn-lt"/>
              </a:rPr>
              <a:t>Classifier</a:t>
            </a:r>
          </a:p>
          <a:p>
            <a:pPr algn="ctr"/>
            <a:r>
              <a:rPr lang="en-US" altLang="nl-NL" sz="2400" dirty="0">
                <a:latin typeface="+mn-lt"/>
              </a:rPr>
              <a:t>(Model)</a:t>
            </a:r>
          </a:p>
        </p:txBody>
      </p:sp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9971799A-6F5F-5989-62F1-B08FC0E2A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304" y="1273469"/>
            <a:ext cx="1615036" cy="161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29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2">
            <a:extLst>
              <a:ext uri="{FF2B5EF4-FFF2-40B4-BE49-F238E27FC236}">
                <a16:creationId xmlns:a16="http://schemas.microsoft.com/office/drawing/2014/main" id="{9B2BA470-6BF4-5F11-4851-07A44A661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637" y="3684371"/>
            <a:ext cx="546100" cy="1277190"/>
          </a:xfrm>
          <a:prstGeom prst="downArrow">
            <a:avLst>
              <a:gd name="adj1" fmla="val 50000"/>
              <a:gd name="adj2" fmla="val 45932"/>
            </a:avLst>
          </a:prstGeom>
          <a:solidFill>
            <a:srgbClr val="2597B8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nl-NL" altLang="nl-NL"/>
          </a:p>
        </p:txBody>
      </p:sp>
      <p:sp>
        <p:nvSpPr>
          <p:cNvPr id="3" name="Line 18">
            <a:extLst>
              <a:ext uri="{FF2B5EF4-FFF2-40B4-BE49-F238E27FC236}">
                <a16:creationId xmlns:a16="http://schemas.microsoft.com/office/drawing/2014/main" id="{2935813B-03F2-5D7A-DF64-093CBB73F6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90551" y="3016576"/>
            <a:ext cx="333375" cy="3587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4" name="Line 19">
            <a:extLst>
              <a:ext uri="{FF2B5EF4-FFF2-40B4-BE49-F238E27FC236}">
                <a16:creationId xmlns:a16="http://schemas.microsoft.com/office/drawing/2014/main" id="{DE3E30D3-B3A6-57E7-3E00-E2A8AA7215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8188" y="3013992"/>
            <a:ext cx="363538" cy="3492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1E6073-BEB1-E89B-E134-DEA5134CE57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Step (3): Using the Model in Prediction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17">
            <a:extLst>
              <a:ext uri="{FF2B5EF4-FFF2-40B4-BE49-F238E27FC236}">
                <a16:creationId xmlns:a16="http://schemas.microsoft.com/office/drawing/2014/main" id="{2EF6398E-B6E9-BDF2-D7EB-B7F0E4279BD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356289" y="2264880"/>
            <a:ext cx="546100" cy="1301373"/>
          </a:xfrm>
          <a:prstGeom prst="downArrow">
            <a:avLst>
              <a:gd name="adj1" fmla="val 50000"/>
              <a:gd name="adj2" fmla="val 27118"/>
            </a:avLst>
          </a:prstGeom>
          <a:solidFill>
            <a:schemeClr val="accent6">
              <a:lumMod val="7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nl-NL" altLang="nl-NL"/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DF71B1EB-059F-1937-85CF-CA2547B5F961}"/>
              </a:ext>
            </a:extLst>
          </p:cNvPr>
          <p:cNvGrpSpPr>
            <a:grpSpLocks/>
          </p:cNvGrpSpPr>
          <p:nvPr/>
        </p:nvGrpSpPr>
        <p:grpSpPr bwMode="auto">
          <a:xfrm>
            <a:off x="1790551" y="2250607"/>
            <a:ext cx="1781175" cy="815975"/>
            <a:chOff x="4187" y="2008"/>
            <a:chExt cx="1122" cy="514"/>
          </a:xfrm>
        </p:grpSpPr>
        <p:pic>
          <p:nvPicPr>
            <p:cNvPr id="11" name="Picture 15">
              <a:extLst>
                <a:ext uri="{FF2B5EF4-FFF2-40B4-BE49-F238E27FC236}">
                  <a16:creationId xmlns:a16="http://schemas.microsoft.com/office/drawing/2014/main" id="{AA78D9BC-7107-9BE3-7AE8-F9C8DC52216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7" y="2008"/>
              <a:ext cx="1122" cy="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CF419039-1682-84F8-B943-CF7990BE6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2180"/>
              <a:ext cx="98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400">
                  <a:latin typeface="Times New Roman" panose="02020603050405020304" pitchFamily="18" charset="0"/>
                </a:rPr>
                <a:t>Unseen Data</a:t>
              </a:r>
            </a:p>
          </p:txBody>
        </p:sp>
      </p:grpSp>
      <p:sp>
        <p:nvSpPr>
          <p:cNvPr id="13" name="Rectangle 17">
            <a:extLst>
              <a:ext uri="{FF2B5EF4-FFF2-40B4-BE49-F238E27FC236}">
                <a16:creationId xmlns:a16="http://schemas.microsoft.com/office/drawing/2014/main" id="{5CEC8210-40A5-36B6-C785-EFE853929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9238" y="3325345"/>
            <a:ext cx="2454275" cy="457200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nl-NL" sz="2400" dirty="0">
                <a:latin typeface="Times New Roman" panose="02020603050405020304" pitchFamily="18" charset="0"/>
              </a:rPr>
              <a:t>(Jeff, Professor, 4)</a:t>
            </a:r>
          </a:p>
        </p:txBody>
      </p:sp>
      <p:sp>
        <p:nvSpPr>
          <p:cNvPr id="14" name="Rectangle 22">
            <a:extLst>
              <a:ext uri="{FF2B5EF4-FFF2-40B4-BE49-F238E27FC236}">
                <a16:creationId xmlns:a16="http://schemas.microsoft.com/office/drawing/2014/main" id="{483C8436-1A4E-ACAD-6267-031864D6E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24" y="3716954"/>
            <a:ext cx="2254553" cy="95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sz="2800" dirty="0"/>
              <a:t>Buys Computer</a:t>
            </a:r>
            <a:r>
              <a:rPr lang="en-US" altLang="nl-NL" sz="2800" dirty="0">
                <a:latin typeface="Times New Roman" panose="02020603050405020304" pitchFamily="18" charset="0"/>
              </a:rPr>
              <a:t>?</a:t>
            </a: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56B453C8-B10D-D9B3-CCB6-D096E2D44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574" y="4961561"/>
            <a:ext cx="707821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nl-NL" sz="2800" dirty="0">
                <a:latin typeface="Times New Roman" panose="02020603050405020304" pitchFamily="18" charset="0"/>
              </a:rPr>
              <a:t>Yes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9C587D-3035-CFC7-7201-2D90385E8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5384" y="2570497"/>
            <a:ext cx="1304844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nl-NL" sz="2400" dirty="0">
                <a:latin typeface="+mn-lt"/>
              </a:rPr>
              <a:t>Classifier</a:t>
            </a:r>
          </a:p>
        </p:txBody>
      </p:sp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9165644A-9525-F373-DFD4-8D3E46199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952" y="2029144"/>
            <a:ext cx="1615036" cy="161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02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F64D44-B701-AA22-3D87-09C413606B5F}"/>
              </a:ext>
            </a:extLst>
          </p:cNvPr>
          <p:cNvSpPr txBox="1">
            <a:spLocks/>
          </p:cNvSpPr>
          <p:nvPr/>
        </p:nvSpPr>
        <p:spPr>
          <a:xfrm>
            <a:off x="1202028" y="2706130"/>
            <a:ext cx="8277726" cy="5237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Classification Techniques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7A6956-855B-67AC-7A85-9B32998AFA29}"/>
              </a:ext>
            </a:extLst>
          </p:cNvPr>
          <p:cNvCxnSpPr>
            <a:cxnSpLocks/>
          </p:cNvCxnSpPr>
          <p:nvPr/>
        </p:nvCxnSpPr>
        <p:spPr>
          <a:xfrm>
            <a:off x="1029405" y="3429000"/>
            <a:ext cx="9730554" cy="0"/>
          </a:xfrm>
          <a:prstGeom prst="line">
            <a:avLst/>
          </a:prstGeom>
          <a:ln w="95250"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033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2AEE542-BEA5-D4ED-400C-867F7041D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263" y="562529"/>
            <a:ext cx="6824027" cy="365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83B585-FE3E-5495-2599-8EC3B4E1039C}"/>
              </a:ext>
            </a:extLst>
          </p:cNvPr>
          <p:cNvSpPr txBox="1"/>
          <p:nvPr/>
        </p:nvSpPr>
        <p:spPr>
          <a:xfrm>
            <a:off x="88296" y="911072"/>
            <a:ext cx="5350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nl-NL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2687F4-545A-09FC-8418-ACCAD7C95CD6}"/>
                  </a:ext>
                </a:extLst>
              </p:cNvPr>
              <p:cNvSpPr txBox="1"/>
              <p:nvPr/>
            </p:nvSpPr>
            <p:spPr>
              <a:xfrm>
                <a:off x="852755" y="4568081"/>
                <a:ext cx="7703905" cy="1235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nl-NL" sz="2400" dirty="0">
                    <a:cs typeface="Times New Roman" panose="02020603050405020304" pitchFamily="18" charset="0"/>
                  </a:rPr>
                  <a:t>A sigmoid function that assumes values in the range </a:t>
                </a:r>
                <a14:m>
                  <m:oMath xmlns:m="http://schemas.openxmlformats.org/officeDocument/2006/math">
                    <m:r>
                      <a:rPr lang="en-US" altLang="nl-NL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[0,1]</m:t>
                    </m:r>
                  </m:oMath>
                </a14:m>
                <a:r>
                  <a:rPr lang="en-US" altLang="nl-NL" sz="2400" dirty="0">
                    <a:cs typeface="Times New Roman" panose="020206030504050203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nl-NL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nl-NL" sz="2400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nl-NL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nl-NL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nl-NL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nl-NL" sz="2400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nl-NL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nl-NL" sz="2400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nl-NL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nl-NL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nl-NL" sz="2400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nl-NL" sz="2400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nl-NL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altLang="nl-NL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nl-NL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nl-NL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nl-NL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nl-NL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nl-NL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nl-NL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nl-NL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nl-NL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altLang="nl-NL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nl-NL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nl-NL" sz="2400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nl-NL" sz="2400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nl-NL" sz="2400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nl-NL" sz="2400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nl-NL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nl-NL" sz="2400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nl-NL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nl-NL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nl-NL" sz="2400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nl-NL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nl-NL" sz="2400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nl-NL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altLang="nl-NL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2687F4-545A-09FC-8418-ACCAD7C95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55" y="4568081"/>
                <a:ext cx="7703905" cy="1235531"/>
              </a:xfrm>
              <a:prstGeom prst="rect">
                <a:avLst/>
              </a:prstGeom>
              <a:blipFill>
                <a:blip r:embed="rId3"/>
                <a:stretch>
                  <a:fillRect l="-1318" t="-3061"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49B7C3-7201-32D6-338E-FCB2346ED3B2}"/>
              </a:ext>
            </a:extLst>
          </p:cNvPr>
          <p:cNvCxnSpPr>
            <a:cxnSpLocks/>
          </p:cNvCxnSpPr>
          <p:nvPr/>
        </p:nvCxnSpPr>
        <p:spPr>
          <a:xfrm>
            <a:off x="4558937" y="2442461"/>
            <a:ext cx="3776829" cy="0"/>
          </a:xfrm>
          <a:prstGeom prst="line">
            <a:avLst/>
          </a:prstGeom>
          <a:ln w="53975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167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, kitchen, green, white&#10;&#10;Description automatically generated">
            <a:extLst>
              <a:ext uri="{FF2B5EF4-FFF2-40B4-BE49-F238E27FC236}">
                <a16:creationId xmlns:a16="http://schemas.microsoft.com/office/drawing/2014/main" id="{A3EB4BE5-14FF-2653-0E01-A6C294D2A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029" y="3305728"/>
            <a:ext cx="4464971" cy="3304078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D55CADC-CDF4-8F42-850F-C09D4B54D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8" t="5798" r="24436" b="36347"/>
          <a:stretch/>
        </p:blipFill>
        <p:spPr>
          <a:xfrm>
            <a:off x="6015178" y="124923"/>
            <a:ext cx="4415482" cy="2925255"/>
          </a:xfrm>
          <a:prstGeom prst="rect">
            <a:avLst/>
          </a:prstGeom>
        </p:spPr>
      </p:pic>
      <p:pic>
        <p:nvPicPr>
          <p:cNvPr id="4" name="Picture 3" descr="A picture containing game&#10;&#10;Description automatically generated">
            <a:extLst>
              <a:ext uri="{FF2B5EF4-FFF2-40B4-BE49-F238E27FC236}">
                <a16:creationId xmlns:a16="http://schemas.microsoft.com/office/drawing/2014/main" id="{A4D463EC-E0B9-2913-A06E-582D43D0C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961" y="3305728"/>
            <a:ext cx="3423916" cy="3304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7A7885-FD9A-4A31-BA26-B4E2A81133C6}"/>
              </a:ext>
            </a:extLst>
          </p:cNvPr>
          <p:cNvSpPr txBox="1"/>
          <p:nvPr/>
        </p:nvSpPr>
        <p:spPr>
          <a:xfrm>
            <a:off x="506185" y="1139841"/>
            <a:ext cx="6237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nl-N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Boundaries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493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ACFCB-032D-DBD2-A623-A6C482321EB5}"/>
              </a:ext>
            </a:extLst>
          </p:cNvPr>
          <p:cNvSpPr txBox="1">
            <a:spLocks/>
          </p:cNvSpPr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nl-NL" sz="5400" b="1" dirty="0"/>
              <a:t>Nearest Neighbors Classifiers</a:t>
            </a:r>
            <a:endParaRPr lang="en-US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376C1-9E38-DF6D-7071-2F0C8D314C34}"/>
              </a:ext>
            </a:extLst>
          </p:cNvPr>
          <p:cNvSpPr txBox="1">
            <a:spLocks/>
          </p:cNvSpPr>
          <p:nvPr/>
        </p:nvSpPr>
        <p:spPr>
          <a:xfrm>
            <a:off x="1242204" y="1525638"/>
            <a:ext cx="9803436" cy="420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nl-NL" sz="2400" dirty="0"/>
              <a:t>Basic idea: if it walks like a duck, quacks like a duck, then it is probably a duck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94579E-3238-50D8-72D6-72778A185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61" y="2222528"/>
            <a:ext cx="995437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83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2">
            <a:extLst>
              <a:ext uri="{FF2B5EF4-FFF2-40B4-BE49-F238E27FC236}">
                <a16:creationId xmlns:a16="http://schemas.microsoft.com/office/drawing/2014/main" id="{D19017E1-A2A2-EB52-C254-C4D3E164D26F}"/>
              </a:ext>
            </a:extLst>
          </p:cNvPr>
          <p:cNvSpPr txBox="1">
            <a:spLocks/>
          </p:cNvSpPr>
          <p:nvPr/>
        </p:nvSpPr>
        <p:spPr>
          <a:xfrm>
            <a:off x="3403542" y="4072859"/>
            <a:ext cx="5038747" cy="43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solidFill>
                  <a:srgbClr val="FFF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Hakim Qahtan</a:t>
            </a:r>
            <a:endParaRPr lang="nl-NL" sz="2200" b="1" dirty="0">
              <a:solidFill>
                <a:srgbClr val="FFFC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E150A7DD-8D7B-2FB6-4105-64CAAD4AC3C2}"/>
              </a:ext>
            </a:extLst>
          </p:cNvPr>
          <p:cNvSpPr txBox="1">
            <a:spLocks/>
          </p:cNvSpPr>
          <p:nvPr/>
        </p:nvSpPr>
        <p:spPr>
          <a:xfrm>
            <a:off x="2568540" y="4599227"/>
            <a:ext cx="7376984" cy="8673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rgbClr val="FFF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Information and Computing Sciences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FFF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Utrecht University</a:t>
            </a:r>
            <a:endParaRPr lang="nl-NL" sz="2000" dirty="0">
              <a:solidFill>
                <a:srgbClr val="FFFC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A4AF3-E0E6-F5ED-DFF1-AABDA0081944}"/>
              </a:ext>
            </a:extLst>
          </p:cNvPr>
          <p:cNvSpPr txBox="1"/>
          <p:nvPr/>
        </p:nvSpPr>
        <p:spPr>
          <a:xfrm>
            <a:off x="2673849" y="2127019"/>
            <a:ext cx="6231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nl-NL" sz="3600" b="1" dirty="0">
                <a:solidFill>
                  <a:srgbClr val="FFF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and Fairness</a:t>
            </a:r>
          </a:p>
        </p:txBody>
      </p:sp>
    </p:spTree>
    <p:extLst>
      <p:ext uri="{BB962C8B-B14F-4D97-AF65-F5344CB8AC3E}">
        <p14:creationId xmlns:p14="http://schemas.microsoft.com/office/powerpoint/2010/main" val="817672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8A784-4C2E-0CD2-72B3-A4836FEB7D6C}"/>
              </a:ext>
            </a:extLst>
          </p:cNvPr>
          <p:cNvSpPr txBox="1">
            <a:spLocks/>
          </p:cNvSpPr>
          <p:nvPr/>
        </p:nvSpPr>
        <p:spPr>
          <a:xfrm>
            <a:off x="555672" y="912754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nl-NL" sz="5400" b="1" dirty="0"/>
              <a:t>Nearest Neighbors Classifiers (Cont.)</a:t>
            </a:r>
            <a:endParaRPr lang="en-US" sz="5400" b="1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0A9D4A3-FC0D-4081-1BD5-1CDFC48317FA}"/>
              </a:ext>
            </a:extLst>
          </p:cNvPr>
          <p:cNvSpPr txBox="1">
            <a:spLocks noChangeArrowheads="1"/>
          </p:cNvSpPr>
          <p:nvPr/>
        </p:nvSpPr>
        <p:spPr>
          <a:xfrm>
            <a:off x="863381" y="5945246"/>
            <a:ext cx="3158730" cy="48158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lnSpc>
                <a:spcPct val="110000"/>
              </a:lnSpc>
              <a:buNone/>
            </a:pPr>
            <a:r>
              <a:rPr lang="en-US" altLang="nl-NL" sz="2600" dirty="0">
                <a:cs typeface="Times New Roman" panose="02020603050405020304" pitchFamily="18" charset="0"/>
              </a:rPr>
              <a:t>1- nearest neighbor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5068D9-98FA-6FB2-408F-8D3EC890F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81" y="2211590"/>
            <a:ext cx="10183085" cy="3733656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7C8D310-41DA-42A7-7198-03186D63A7F9}"/>
              </a:ext>
            </a:extLst>
          </p:cNvPr>
          <p:cNvSpPr txBox="1">
            <a:spLocks noChangeArrowheads="1"/>
          </p:cNvSpPr>
          <p:nvPr/>
        </p:nvSpPr>
        <p:spPr>
          <a:xfrm>
            <a:off x="4081307" y="5945246"/>
            <a:ext cx="3330938" cy="48158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lnSpc>
                <a:spcPct val="110000"/>
              </a:lnSpc>
              <a:buNone/>
            </a:pPr>
            <a:r>
              <a:rPr lang="en-US" altLang="nl-NL" sz="2600" dirty="0">
                <a:cs typeface="Times New Roman" panose="02020603050405020304" pitchFamily="18" charset="0"/>
              </a:rPr>
              <a:t>2- nearest neighbors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2E866C8-667D-C0DA-3265-623DC536B6E1}"/>
              </a:ext>
            </a:extLst>
          </p:cNvPr>
          <p:cNvSpPr txBox="1">
            <a:spLocks noChangeArrowheads="1"/>
          </p:cNvSpPr>
          <p:nvPr/>
        </p:nvSpPr>
        <p:spPr>
          <a:xfrm>
            <a:off x="7502925" y="5950066"/>
            <a:ext cx="3445893" cy="48158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lnSpc>
                <a:spcPct val="110000"/>
              </a:lnSpc>
              <a:buNone/>
            </a:pPr>
            <a:r>
              <a:rPr lang="en-US" altLang="nl-NL" sz="2600" dirty="0">
                <a:cs typeface="Times New Roman" panose="02020603050405020304" pitchFamily="18" charset="0"/>
              </a:rPr>
              <a:t>3- 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1596180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00CA-0CCF-425B-9ADB-9B71F48EA0F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02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Nearest Neighbors Classifiers (Cont.)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5DF9C-1610-F72E-36FD-C7056DCF364D}"/>
              </a:ext>
            </a:extLst>
          </p:cNvPr>
          <p:cNvSpPr txBox="1">
            <a:spLocks/>
          </p:cNvSpPr>
          <p:nvPr/>
        </p:nvSpPr>
        <p:spPr>
          <a:xfrm>
            <a:off x="485241" y="1544594"/>
            <a:ext cx="6679833" cy="494828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Three requirements: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Set of records (training set)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Distance metric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The number of neighbors to be considered </a:t>
            </a:r>
            <a:r>
              <a:rPr lang="en-US" altLang="nl-NL" i="1">
                <a:cs typeface="Times New Roman" panose="02020603050405020304" pitchFamily="18" charset="0"/>
              </a:rPr>
              <a:t>k</a:t>
            </a:r>
          </a:p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Classifying unknown record x: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Compute the distance from x to the other training records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Identify the k-Nearest Neighbors (kNN(x))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Use class labels of the kNN records to determine the class of x .. How?</a:t>
            </a:r>
            <a:endParaRPr lang="en-US" altLang="nl-NL" dirty="0"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22C17-E922-614E-AED5-251BAB152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796" y="1794666"/>
            <a:ext cx="4868694" cy="4825164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A05C3DF8-E895-E986-2307-EA4BF804E85D}"/>
              </a:ext>
            </a:extLst>
          </p:cNvPr>
          <p:cNvSpPr txBox="1">
            <a:spLocks noChangeArrowheads="1"/>
          </p:cNvSpPr>
          <p:nvPr/>
        </p:nvSpPr>
        <p:spPr>
          <a:xfrm>
            <a:off x="7693771" y="1360945"/>
            <a:ext cx="3158730" cy="48158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lnSpc>
                <a:spcPct val="110000"/>
              </a:lnSpc>
              <a:buNone/>
            </a:pPr>
            <a:r>
              <a:rPr lang="en-US" altLang="nl-NL" sz="2600" dirty="0">
                <a:cs typeface="Times New Roman" panose="02020603050405020304" pitchFamily="18" charset="0"/>
              </a:rPr>
              <a:t>Unknown record</a:t>
            </a:r>
          </a:p>
        </p:txBody>
      </p:sp>
    </p:spTree>
    <p:extLst>
      <p:ext uri="{BB962C8B-B14F-4D97-AF65-F5344CB8AC3E}">
        <p14:creationId xmlns:p14="http://schemas.microsoft.com/office/powerpoint/2010/main" val="2291176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8F193-A86A-1917-9EB8-7FB97B1B7EF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Trees</a:t>
            </a:r>
            <a:endParaRPr lang="nl-NL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50904-F0BE-042F-2FDC-AAF75249F5AB}"/>
              </a:ext>
            </a:extLst>
          </p:cNvPr>
          <p:cNvSpPr txBox="1">
            <a:spLocks/>
          </p:cNvSpPr>
          <p:nvPr/>
        </p:nvSpPr>
        <p:spPr>
          <a:xfrm>
            <a:off x="603262" y="1236114"/>
            <a:ext cx="4972434" cy="16760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nl-NL">
                <a:cs typeface="Times New Roman" panose="02020603050405020304" pitchFamily="18" charset="0"/>
              </a:rPr>
              <a:t>Outcome: Buys_computer</a:t>
            </a:r>
          </a:p>
          <a:p>
            <a:pPr>
              <a:lnSpc>
                <a:spcPct val="120000"/>
              </a:lnSpc>
            </a:pPr>
            <a:r>
              <a:rPr lang="en-US" altLang="nl-NL">
                <a:cs typeface="Times New Roman" panose="02020603050405020304" pitchFamily="18" charset="0"/>
              </a:rPr>
              <a:t>Resulting tree:</a:t>
            </a:r>
            <a:endParaRPr lang="en-US" altLang="nl-NL" dirty="0"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6">
            <a:extLst>
              <a:ext uri="{FF2B5EF4-FFF2-40B4-BE49-F238E27FC236}">
                <a16:creationId xmlns:a16="http://schemas.microsoft.com/office/drawing/2014/main" id="{D20124A8-F9C1-1F6E-B5A6-8E2723F87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688130"/>
              </p:ext>
            </p:extLst>
          </p:nvPr>
        </p:nvGraphicFramePr>
        <p:xfrm>
          <a:off x="6305059" y="790576"/>
          <a:ext cx="5716582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465">
                  <a:extLst>
                    <a:ext uri="{9D8B030D-6E8A-4147-A177-3AD203B41FA5}">
                      <a16:colId xmlns:a16="http://schemas.microsoft.com/office/drawing/2014/main" val="286621941"/>
                    </a:ext>
                  </a:extLst>
                </a:gridCol>
                <a:gridCol w="878848">
                  <a:extLst>
                    <a:ext uri="{9D8B030D-6E8A-4147-A177-3AD203B41FA5}">
                      <a16:colId xmlns:a16="http://schemas.microsoft.com/office/drawing/2014/main" val="399457429"/>
                    </a:ext>
                  </a:extLst>
                </a:gridCol>
                <a:gridCol w="893380">
                  <a:extLst>
                    <a:ext uri="{9D8B030D-6E8A-4147-A177-3AD203B41FA5}">
                      <a16:colId xmlns:a16="http://schemas.microsoft.com/office/drawing/2014/main" val="1635538934"/>
                    </a:ext>
                  </a:extLst>
                </a:gridCol>
                <a:gridCol w="1375159">
                  <a:extLst>
                    <a:ext uri="{9D8B030D-6E8A-4147-A177-3AD203B41FA5}">
                      <a16:colId xmlns:a16="http://schemas.microsoft.com/office/drawing/2014/main" val="234684559"/>
                    </a:ext>
                  </a:extLst>
                </a:gridCol>
                <a:gridCol w="1754730">
                  <a:extLst>
                    <a:ext uri="{9D8B030D-6E8A-4147-A177-3AD203B41FA5}">
                      <a16:colId xmlns:a16="http://schemas.microsoft.com/office/drawing/2014/main" val="1307491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 dirty="0" err="1">
                          <a:effectLst/>
                          <a:latin typeface="Calibri" panose="020F0502020204030204" pitchFamily="34" charset="0"/>
                        </a:rPr>
                        <a:t>age</a:t>
                      </a:r>
                      <a:endParaRPr lang="nl-NL" sz="20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income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 dirty="0">
                          <a:effectLst/>
                          <a:latin typeface="Calibri" panose="020F0502020204030204" pitchFamily="34" charset="0"/>
                        </a:rPr>
                        <a:t>student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credit_rating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buys_computer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1930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&lt;=30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fair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2860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&lt;=30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excellent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732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31…40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fair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5868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&gt;40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fair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646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&gt;40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 dirty="0"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 dirty="0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fair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7812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&gt;40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excellent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890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31…40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excellent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4680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&lt;=30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fair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0224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&lt;=30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low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fair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81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&gt;40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fair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9537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&lt;=30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excellent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7333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31…40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excellent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8668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31…40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high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fair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057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&gt;40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medium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NL" sz="2000" b="0" i="0" u="none" strike="noStrike" dirty="0">
                          <a:effectLst/>
                          <a:latin typeface="Calibri" panose="020F0502020204030204" pitchFamily="34" charset="0"/>
                        </a:rPr>
                        <a:t>excellent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2000" b="0" i="0" u="none" strike="noStrike" dirty="0"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9768462"/>
                  </a:ext>
                </a:extLst>
              </a:tr>
            </a:tbl>
          </a:graphicData>
        </a:graphic>
      </p:graphicFrame>
      <p:grpSp>
        <p:nvGrpSpPr>
          <p:cNvPr id="5" name="Group 63">
            <a:extLst>
              <a:ext uri="{FF2B5EF4-FFF2-40B4-BE49-F238E27FC236}">
                <a16:creationId xmlns:a16="http://schemas.microsoft.com/office/drawing/2014/main" id="{A53DE00B-2ACB-9443-9F1A-9E40F07BC703}"/>
              </a:ext>
            </a:extLst>
          </p:cNvPr>
          <p:cNvGrpSpPr>
            <a:grpSpLocks/>
          </p:cNvGrpSpPr>
          <p:nvPr/>
        </p:nvGrpSpPr>
        <p:grpSpPr bwMode="auto">
          <a:xfrm>
            <a:off x="607533" y="2733504"/>
            <a:ext cx="5403913" cy="3402830"/>
            <a:chOff x="677" y="1298"/>
            <a:chExt cx="3795" cy="2229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64D66F03-F03E-7538-D66E-88049B2D7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4" y="1298"/>
              <a:ext cx="474" cy="263"/>
            </a:xfrm>
            <a:prstGeom prst="rect">
              <a:avLst/>
            </a:prstGeom>
            <a:solidFill>
              <a:srgbClr val="00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 dirty="0">
                  <a:latin typeface="+mn-lt"/>
                </a:rPr>
                <a:t>age?</a:t>
              </a:r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229D5ADE-B96D-6D57-2366-CC0E75F14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3" y="2342"/>
              <a:ext cx="788" cy="263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>
                  <a:latin typeface="+mn-lt"/>
                </a:rPr>
                <a:t>student?</a:t>
              </a: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D71F1883-ED4C-5887-688D-DE84FCC5E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4" y="2342"/>
              <a:ext cx="1173" cy="263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 dirty="0" err="1">
                  <a:latin typeface="+mn-lt"/>
                </a:rPr>
                <a:t>Credit_rating</a:t>
              </a:r>
              <a:r>
                <a:rPr lang="en-US" altLang="nl-NL" sz="2000" dirty="0">
                  <a:latin typeface="+mn-lt"/>
                </a:rPr>
                <a:t>?</a:t>
              </a:r>
            </a:p>
          </p:txBody>
        </p:sp>
        <p:sp>
          <p:nvSpPr>
            <p:cNvPr id="9" name="Line 11">
              <a:extLst>
                <a:ext uri="{FF2B5EF4-FFF2-40B4-BE49-F238E27FC236}">
                  <a16:creationId xmlns:a16="http://schemas.microsoft.com/office/drawing/2014/main" id="{75515217-6FEA-1386-72D9-DA6A702DB7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25" y="1610"/>
              <a:ext cx="763" cy="68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0" name="Line 12">
              <a:extLst>
                <a:ext uri="{FF2B5EF4-FFF2-40B4-BE49-F238E27FC236}">
                  <a16:creationId xmlns:a16="http://schemas.microsoft.com/office/drawing/2014/main" id="{C3A2A0FA-1BEC-D10D-8746-6D0BC9DFBA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28" y="1594"/>
              <a:ext cx="20" cy="24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1" name="Line 13">
              <a:extLst>
                <a:ext uri="{FF2B5EF4-FFF2-40B4-BE49-F238E27FC236}">
                  <a16:creationId xmlns:a16="http://schemas.microsoft.com/office/drawing/2014/main" id="{A25DF27C-31BA-8726-3E10-99995369E7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4" y="1594"/>
              <a:ext cx="958" cy="72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C27797F-2174-C1B6-64F9-E155D89A5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4" y="1766"/>
              <a:ext cx="493" cy="26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 dirty="0">
                  <a:latin typeface="+mn-lt"/>
                </a:rPr>
                <a:t>&lt;=30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A87C04-6B91-17A3-46C3-9C5EF8741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2" y="1804"/>
              <a:ext cx="403" cy="26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 dirty="0">
                  <a:latin typeface="+mn-lt"/>
                </a:rPr>
                <a:t>&gt;40</a:t>
              </a:r>
            </a:p>
          </p:txBody>
        </p:sp>
        <p:sp>
          <p:nvSpPr>
            <p:cNvPr id="14" name="Line 16">
              <a:extLst>
                <a:ext uri="{FF2B5EF4-FFF2-40B4-BE49-F238E27FC236}">
                  <a16:creationId xmlns:a16="http://schemas.microsoft.com/office/drawing/2014/main" id="{31DB5D84-1229-1960-221B-CAF8639134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6" y="2640"/>
              <a:ext cx="528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5" name="Line 17">
              <a:extLst>
                <a:ext uri="{FF2B5EF4-FFF2-40B4-BE49-F238E27FC236}">
                  <a16:creationId xmlns:a16="http://schemas.microsoft.com/office/drawing/2014/main" id="{C0008C2C-7624-C803-AE8B-6488E1E0EE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4" y="2640"/>
              <a:ext cx="480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6" name="Line 18">
              <a:extLst>
                <a:ext uri="{FF2B5EF4-FFF2-40B4-BE49-F238E27FC236}">
                  <a16:creationId xmlns:a16="http://schemas.microsoft.com/office/drawing/2014/main" id="{2C7DBD08-4C8E-DE63-FDA1-A163E75289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90" y="2640"/>
              <a:ext cx="480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" name="Line 19">
              <a:extLst>
                <a:ext uri="{FF2B5EF4-FFF2-40B4-BE49-F238E27FC236}">
                  <a16:creationId xmlns:a16="http://schemas.microsoft.com/office/drawing/2014/main" id="{900C4F27-A639-F833-2251-E65AB40A0B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8" y="2640"/>
              <a:ext cx="432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8" name="Line 24">
              <a:extLst>
                <a:ext uri="{FF2B5EF4-FFF2-40B4-BE49-F238E27FC236}">
                  <a16:creationId xmlns:a16="http://schemas.microsoft.com/office/drawing/2014/main" id="{C6D5D5DA-7008-4329-A33F-EA1FA3F949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3" y="2029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7FE00DFF-BC01-C581-57AA-AC4406DF5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" y="3264"/>
              <a:ext cx="324" cy="26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>
                  <a:latin typeface="+mn-lt"/>
                </a:rPr>
                <a:t>no</a:t>
              </a:r>
            </a:p>
          </p:txBody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A2FAFC0A-72BD-EE8A-095D-31F40A18D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2" y="3264"/>
              <a:ext cx="377" cy="2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 dirty="0">
                  <a:latin typeface="+mn-lt"/>
                </a:rPr>
                <a:t>yes</a:t>
              </a:r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29938E99-ED2E-7656-081C-04A53B136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" y="3216"/>
              <a:ext cx="377" cy="2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 dirty="0">
                  <a:latin typeface="+mn-lt"/>
                </a:rPr>
                <a:t>yes</a:t>
              </a:r>
            </a:p>
          </p:txBody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B03B5E73-7975-67FC-2FF4-4408C8F2FF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1" y="2344"/>
              <a:ext cx="377" cy="2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 dirty="0">
                  <a:latin typeface="+mn-lt"/>
                </a:rPr>
                <a:t>yes</a:t>
              </a:r>
            </a:p>
          </p:txBody>
        </p:sp>
        <p:sp>
          <p:nvSpPr>
            <p:cNvPr id="23" name="Rectangle 30">
              <a:extLst>
                <a:ext uri="{FF2B5EF4-FFF2-40B4-BE49-F238E27FC236}">
                  <a16:creationId xmlns:a16="http://schemas.microsoft.com/office/drawing/2014/main" id="{31D56BD1-6C4E-5A1D-B236-3D671F9D8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2" y="1818"/>
              <a:ext cx="672" cy="19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 dirty="0">
                  <a:latin typeface="+mn-lt"/>
                </a:rPr>
                <a:t>31..40</a:t>
              </a:r>
            </a:p>
          </p:txBody>
        </p:sp>
        <p:sp>
          <p:nvSpPr>
            <p:cNvPr id="24" name="Rectangle 62">
              <a:extLst>
                <a:ext uri="{FF2B5EF4-FFF2-40B4-BE49-F238E27FC236}">
                  <a16:creationId xmlns:a16="http://schemas.microsoft.com/office/drawing/2014/main" id="{E86789DD-1D30-AD0D-86F2-D3279B6CE5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456844">
              <a:off x="2890" y="3229"/>
              <a:ext cx="324" cy="26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 dirty="0">
                  <a:latin typeface="+mn-lt"/>
                </a:rPr>
                <a:t>no</a:t>
              </a:r>
            </a:p>
          </p:txBody>
        </p:sp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FA778E1F-D601-0118-930F-FEC6BA16B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6" y="2784"/>
              <a:ext cx="382" cy="2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400" dirty="0">
                  <a:latin typeface="Times New Roman" panose="02020603050405020304" pitchFamily="18" charset="0"/>
                </a:rPr>
                <a:t>fair</a:t>
              </a:r>
            </a:p>
          </p:txBody>
        </p:sp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5491FC81-39DD-DEC3-CF51-67F209BFF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5" y="2784"/>
              <a:ext cx="801" cy="26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 dirty="0">
                  <a:latin typeface="+mn-lt"/>
                </a:rPr>
                <a:t>excellent</a:t>
              </a:r>
            </a:p>
          </p:txBody>
        </p: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34386DF4-E740-0A5A-20B2-F932D2E6F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6" y="2832"/>
              <a:ext cx="377" cy="2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 dirty="0">
                  <a:latin typeface="+mn-lt"/>
                </a:rPr>
                <a:t>yes</a:t>
              </a:r>
            </a:p>
          </p:txBody>
        </p:sp>
        <p:sp>
          <p:nvSpPr>
            <p:cNvPr id="28" name="Rectangle 7">
              <a:extLst>
                <a:ext uri="{FF2B5EF4-FFF2-40B4-BE49-F238E27FC236}">
                  <a16:creationId xmlns:a16="http://schemas.microsoft.com/office/drawing/2014/main" id="{9E393C39-F498-82AD-C002-E759D49D2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" y="2832"/>
              <a:ext cx="432" cy="26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nl-NL" sz="2000" dirty="0">
                  <a:latin typeface="+mn-lt"/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747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9789-1E78-A520-04F8-1968FC5E1CB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Forests</a:t>
            </a:r>
            <a:endParaRPr lang="nl-NL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hthoek 3">
            <a:extLst>
              <a:ext uri="{FF2B5EF4-FFF2-40B4-BE49-F238E27FC236}">
                <a16:creationId xmlns:a16="http://schemas.microsoft.com/office/drawing/2014/main" id="{C74A26A7-6557-8EC4-586B-841A041C1BBC}"/>
              </a:ext>
            </a:extLst>
          </p:cNvPr>
          <p:cNvSpPr/>
          <p:nvPr/>
        </p:nvSpPr>
        <p:spPr>
          <a:xfrm>
            <a:off x="1799144" y="2066052"/>
            <a:ext cx="1391920" cy="6299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hoek 17">
            <a:extLst>
              <a:ext uri="{FF2B5EF4-FFF2-40B4-BE49-F238E27FC236}">
                <a16:creationId xmlns:a16="http://schemas.microsoft.com/office/drawing/2014/main" id="{6B7AFFAB-B8DD-464C-FCEE-B24E942C4EBF}"/>
              </a:ext>
            </a:extLst>
          </p:cNvPr>
          <p:cNvSpPr/>
          <p:nvPr/>
        </p:nvSpPr>
        <p:spPr>
          <a:xfrm>
            <a:off x="525476" y="3230262"/>
            <a:ext cx="1391920" cy="6299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hthoek 18">
            <a:extLst>
              <a:ext uri="{FF2B5EF4-FFF2-40B4-BE49-F238E27FC236}">
                <a16:creationId xmlns:a16="http://schemas.microsoft.com/office/drawing/2014/main" id="{F80DDCC5-BDBA-C3AE-7A46-C21F816BBBEF}"/>
              </a:ext>
            </a:extLst>
          </p:cNvPr>
          <p:cNvSpPr/>
          <p:nvPr/>
        </p:nvSpPr>
        <p:spPr>
          <a:xfrm>
            <a:off x="3069144" y="3205422"/>
            <a:ext cx="1391920" cy="6299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hoek 19">
            <a:extLst>
              <a:ext uri="{FF2B5EF4-FFF2-40B4-BE49-F238E27FC236}">
                <a16:creationId xmlns:a16="http://schemas.microsoft.com/office/drawing/2014/main" id="{08D6416F-627C-7A20-CB54-B281E8D14F23}"/>
              </a:ext>
            </a:extLst>
          </p:cNvPr>
          <p:cNvSpPr/>
          <p:nvPr/>
        </p:nvSpPr>
        <p:spPr>
          <a:xfrm>
            <a:off x="2164904" y="4466714"/>
            <a:ext cx="1391920" cy="6299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hoek 20">
            <a:extLst>
              <a:ext uri="{FF2B5EF4-FFF2-40B4-BE49-F238E27FC236}">
                <a16:creationId xmlns:a16="http://schemas.microsoft.com/office/drawing/2014/main" id="{DE3CBE33-7FC8-13BF-347A-C5974EC18AD2}"/>
              </a:ext>
            </a:extLst>
          </p:cNvPr>
          <p:cNvSpPr/>
          <p:nvPr/>
        </p:nvSpPr>
        <p:spPr>
          <a:xfrm>
            <a:off x="3892104" y="4466714"/>
            <a:ext cx="1391920" cy="62991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al 21">
            <a:extLst>
              <a:ext uri="{FF2B5EF4-FFF2-40B4-BE49-F238E27FC236}">
                <a16:creationId xmlns:a16="http://schemas.microsoft.com/office/drawing/2014/main" id="{17FF9A6A-4C0B-3B09-4A54-4A1B2240E49B}"/>
              </a:ext>
            </a:extLst>
          </p:cNvPr>
          <p:cNvSpPr/>
          <p:nvPr/>
        </p:nvSpPr>
        <p:spPr>
          <a:xfrm>
            <a:off x="1176535" y="4210291"/>
            <a:ext cx="1007821" cy="36657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al 22">
            <a:extLst>
              <a:ext uri="{FF2B5EF4-FFF2-40B4-BE49-F238E27FC236}">
                <a16:creationId xmlns:a16="http://schemas.microsoft.com/office/drawing/2014/main" id="{DD976D38-560C-6B5B-8397-441490648F3A}"/>
              </a:ext>
            </a:extLst>
          </p:cNvPr>
          <p:cNvSpPr/>
          <p:nvPr/>
        </p:nvSpPr>
        <p:spPr>
          <a:xfrm>
            <a:off x="1680445" y="5453142"/>
            <a:ext cx="937527" cy="38014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al 23">
            <a:extLst>
              <a:ext uri="{FF2B5EF4-FFF2-40B4-BE49-F238E27FC236}">
                <a16:creationId xmlns:a16="http://schemas.microsoft.com/office/drawing/2014/main" id="{603E2775-9638-C61D-C736-72081D6276AA}"/>
              </a:ext>
            </a:extLst>
          </p:cNvPr>
          <p:cNvSpPr/>
          <p:nvPr/>
        </p:nvSpPr>
        <p:spPr>
          <a:xfrm>
            <a:off x="2821195" y="5453142"/>
            <a:ext cx="920346" cy="3801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al 24">
            <a:extLst>
              <a:ext uri="{FF2B5EF4-FFF2-40B4-BE49-F238E27FC236}">
                <a16:creationId xmlns:a16="http://schemas.microsoft.com/office/drawing/2014/main" id="{CA07C00C-BDAF-7C5C-F467-5D38C5FDB363}"/>
              </a:ext>
            </a:extLst>
          </p:cNvPr>
          <p:cNvSpPr/>
          <p:nvPr/>
        </p:nvSpPr>
        <p:spPr>
          <a:xfrm>
            <a:off x="3797385" y="5497876"/>
            <a:ext cx="920346" cy="38014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al 25">
            <a:extLst>
              <a:ext uri="{FF2B5EF4-FFF2-40B4-BE49-F238E27FC236}">
                <a16:creationId xmlns:a16="http://schemas.microsoft.com/office/drawing/2014/main" id="{88C23909-6CD1-437D-DFB1-70D283D8CA5E}"/>
              </a:ext>
            </a:extLst>
          </p:cNvPr>
          <p:cNvSpPr/>
          <p:nvPr/>
        </p:nvSpPr>
        <p:spPr>
          <a:xfrm>
            <a:off x="4833309" y="5488354"/>
            <a:ext cx="877140" cy="38013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" name="Rechte verbindingslijn met pijl 6">
            <a:extLst>
              <a:ext uri="{FF2B5EF4-FFF2-40B4-BE49-F238E27FC236}">
                <a16:creationId xmlns:a16="http://schemas.microsoft.com/office/drawing/2014/main" id="{3840C797-1CED-D02A-13B1-ECC079492F4E}"/>
              </a:ext>
            </a:extLst>
          </p:cNvPr>
          <p:cNvCxnSpPr>
            <a:cxnSpLocks/>
          </p:cNvCxnSpPr>
          <p:nvPr/>
        </p:nvCxnSpPr>
        <p:spPr>
          <a:xfrm flipH="1">
            <a:off x="1799144" y="2817060"/>
            <a:ext cx="385212" cy="324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Rechte verbindingslijn met pijl 28">
            <a:extLst>
              <a:ext uri="{FF2B5EF4-FFF2-40B4-BE49-F238E27FC236}">
                <a16:creationId xmlns:a16="http://schemas.microsoft.com/office/drawing/2014/main" id="{CC508288-1EDD-6254-0D1A-56EC892AB503}"/>
              </a:ext>
            </a:extLst>
          </p:cNvPr>
          <p:cNvCxnSpPr>
            <a:cxnSpLocks/>
          </p:cNvCxnSpPr>
          <p:nvPr/>
        </p:nvCxnSpPr>
        <p:spPr>
          <a:xfrm flipH="1">
            <a:off x="3134213" y="3977431"/>
            <a:ext cx="385212" cy="324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Rechte verbindingslijn met pijl 29">
            <a:extLst>
              <a:ext uri="{FF2B5EF4-FFF2-40B4-BE49-F238E27FC236}">
                <a16:creationId xmlns:a16="http://schemas.microsoft.com/office/drawing/2014/main" id="{C1F7485F-6995-A963-B5A2-7C8253535F89}"/>
              </a:ext>
            </a:extLst>
          </p:cNvPr>
          <p:cNvCxnSpPr>
            <a:cxnSpLocks/>
          </p:cNvCxnSpPr>
          <p:nvPr/>
        </p:nvCxnSpPr>
        <p:spPr>
          <a:xfrm flipH="1">
            <a:off x="564859" y="3906322"/>
            <a:ext cx="354947" cy="2788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Rechte verbindingslijn met pijl 30">
            <a:extLst>
              <a:ext uri="{FF2B5EF4-FFF2-40B4-BE49-F238E27FC236}">
                <a16:creationId xmlns:a16="http://schemas.microsoft.com/office/drawing/2014/main" id="{6AB0FE45-CB68-2C1E-8950-3DCCF47BD991}"/>
              </a:ext>
            </a:extLst>
          </p:cNvPr>
          <p:cNvCxnSpPr>
            <a:cxnSpLocks/>
          </p:cNvCxnSpPr>
          <p:nvPr/>
        </p:nvCxnSpPr>
        <p:spPr>
          <a:xfrm flipH="1">
            <a:off x="2435983" y="5096632"/>
            <a:ext cx="385212" cy="324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Rechte verbindingslijn met pijl 31">
            <a:extLst>
              <a:ext uri="{FF2B5EF4-FFF2-40B4-BE49-F238E27FC236}">
                <a16:creationId xmlns:a16="http://schemas.microsoft.com/office/drawing/2014/main" id="{6762F6F7-6D97-92EB-455F-E0EA7BCD0636}"/>
              </a:ext>
            </a:extLst>
          </p:cNvPr>
          <p:cNvCxnSpPr>
            <a:cxnSpLocks/>
          </p:cNvCxnSpPr>
          <p:nvPr/>
        </p:nvCxnSpPr>
        <p:spPr>
          <a:xfrm flipH="1">
            <a:off x="4202852" y="5096632"/>
            <a:ext cx="385212" cy="324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Rechte verbindingslijn met pijl 35">
            <a:extLst>
              <a:ext uri="{FF2B5EF4-FFF2-40B4-BE49-F238E27FC236}">
                <a16:creationId xmlns:a16="http://schemas.microsoft.com/office/drawing/2014/main" id="{825C0F70-AB7E-6396-101F-1D3EA75EDB55}"/>
              </a:ext>
            </a:extLst>
          </p:cNvPr>
          <p:cNvCxnSpPr>
            <a:cxnSpLocks/>
          </p:cNvCxnSpPr>
          <p:nvPr/>
        </p:nvCxnSpPr>
        <p:spPr>
          <a:xfrm>
            <a:off x="1243561" y="3916097"/>
            <a:ext cx="342257" cy="258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Rechte verbindingslijn met pijl 37">
            <a:extLst>
              <a:ext uri="{FF2B5EF4-FFF2-40B4-BE49-F238E27FC236}">
                <a16:creationId xmlns:a16="http://schemas.microsoft.com/office/drawing/2014/main" id="{642B483F-335A-B082-A185-7B3D48245BEF}"/>
              </a:ext>
            </a:extLst>
          </p:cNvPr>
          <p:cNvCxnSpPr>
            <a:cxnSpLocks/>
          </p:cNvCxnSpPr>
          <p:nvPr/>
        </p:nvCxnSpPr>
        <p:spPr>
          <a:xfrm>
            <a:off x="2767585" y="2807842"/>
            <a:ext cx="366628" cy="332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Rechte verbindingslijn met pijl 38">
            <a:extLst>
              <a:ext uri="{FF2B5EF4-FFF2-40B4-BE49-F238E27FC236}">
                <a16:creationId xmlns:a16="http://schemas.microsoft.com/office/drawing/2014/main" id="{D326C5B9-E3E6-13A2-4B15-FCF937307945}"/>
              </a:ext>
            </a:extLst>
          </p:cNvPr>
          <p:cNvCxnSpPr>
            <a:cxnSpLocks/>
          </p:cNvCxnSpPr>
          <p:nvPr/>
        </p:nvCxnSpPr>
        <p:spPr>
          <a:xfrm>
            <a:off x="3892104" y="3990264"/>
            <a:ext cx="366628" cy="332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Rechte verbindingslijn met pijl 39">
            <a:extLst>
              <a:ext uri="{FF2B5EF4-FFF2-40B4-BE49-F238E27FC236}">
                <a16:creationId xmlns:a16="http://schemas.microsoft.com/office/drawing/2014/main" id="{58993572-6C12-8BFD-334C-E61FB86113C8}"/>
              </a:ext>
            </a:extLst>
          </p:cNvPr>
          <p:cNvCxnSpPr>
            <a:cxnSpLocks/>
          </p:cNvCxnSpPr>
          <p:nvPr/>
        </p:nvCxnSpPr>
        <p:spPr>
          <a:xfrm>
            <a:off x="2921824" y="5096632"/>
            <a:ext cx="366628" cy="332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Rechte verbindingslijn met pijl 40">
            <a:extLst>
              <a:ext uri="{FF2B5EF4-FFF2-40B4-BE49-F238E27FC236}">
                <a16:creationId xmlns:a16="http://schemas.microsoft.com/office/drawing/2014/main" id="{AFD79849-78BF-C2A8-53FB-EB09CDAEEE15}"/>
              </a:ext>
            </a:extLst>
          </p:cNvPr>
          <p:cNvCxnSpPr>
            <a:cxnSpLocks/>
          </p:cNvCxnSpPr>
          <p:nvPr/>
        </p:nvCxnSpPr>
        <p:spPr>
          <a:xfrm>
            <a:off x="4649995" y="5102075"/>
            <a:ext cx="366628" cy="3327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kstvak 33">
            <a:extLst>
              <a:ext uri="{FF2B5EF4-FFF2-40B4-BE49-F238E27FC236}">
                <a16:creationId xmlns:a16="http://schemas.microsoft.com/office/drawing/2014/main" id="{D1630DF8-7D4B-6979-0243-186757A1FDD5}"/>
              </a:ext>
            </a:extLst>
          </p:cNvPr>
          <p:cNvSpPr txBox="1"/>
          <p:nvPr/>
        </p:nvSpPr>
        <p:spPr>
          <a:xfrm>
            <a:off x="1926681" y="2193299"/>
            <a:ext cx="120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Four legs?</a:t>
            </a:r>
          </a:p>
        </p:txBody>
      </p:sp>
      <p:sp>
        <p:nvSpPr>
          <p:cNvPr id="24" name="Tekstvak 36">
            <a:extLst>
              <a:ext uri="{FF2B5EF4-FFF2-40B4-BE49-F238E27FC236}">
                <a16:creationId xmlns:a16="http://schemas.microsoft.com/office/drawing/2014/main" id="{80479A07-6786-B534-B3D6-822DFAF33489}"/>
              </a:ext>
            </a:extLst>
          </p:cNvPr>
          <p:cNvSpPr txBox="1"/>
          <p:nvPr/>
        </p:nvSpPr>
        <p:spPr>
          <a:xfrm>
            <a:off x="814057" y="3364809"/>
            <a:ext cx="121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Wings?</a:t>
            </a:r>
          </a:p>
        </p:txBody>
      </p:sp>
      <p:sp>
        <p:nvSpPr>
          <p:cNvPr id="25" name="Tekstvak 43">
            <a:extLst>
              <a:ext uri="{FF2B5EF4-FFF2-40B4-BE49-F238E27FC236}">
                <a16:creationId xmlns:a16="http://schemas.microsoft.com/office/drawing/2014/main" id="{12E1C5F3-B014-0893-8EFB-1D67C92D431B}"/>
              </a:ext>
            </a:extLst>
          </p:cNvPr>
          <p:cNvSpPr txBox="1"/>
          <p:nvPr/>
        </p:nvSpPr>
        <p:spPr>
          <a:xfrm>
            <a:off x="1917396" y="5469703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Cat</a:t>
            </a:r>
          </a:p>
        </p:txBody>
      </p:sp>
      <p:sp>
        <p:nvSpPr>
          <p:cNvPr id="26" name="Tekstvak 46">
            <a:extLst>
              <a:ext uri="{FF2B5EF4-FFF2-40B4-BE49-F238E27FC236}">
                <a16:creationId xmlns:a16="http://schemas.microsoft.com/office/drawing/2014/main" id="{3420CD27-5A9A-4027-439D-FC25DFFE7113}"/>
              </a:ext>
            </a:extLst>
          </p:cNvPr>
          <p:cNvSpPr txBox="1"/>
          <p:nvPr/>
        </p:nvSpPr>
        <p:spPr>
          <a:xfrm>
            <a:off x="1381027" y="4227028"/>
            <a:ext cx="56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Bird</a:t>
            </a:r>
          </a:p>
        </p:txBody>
      </p:sp>
      <p:sp>
        <p:nvSpPr>
          <p:cNvPr id="27" name="Tekstvak 48">
            <a:extLst>
              <a:ext uri="{FF2B5EF4-FFF2-40B4-BE49-F238E27FC236}">
                <a16:creationId xmlns:a16="http://schemas.microsoft.com/office/drawing/2014/main" id="{76CDE41C-4920-4F9B-CF5D-311DEC22DCB3}"/>
              </a:ext>
            </a:extLst>
          </p:cNvPr>
          <p:cNvSpPr txBox="1"/>
          <p:nvPr/>
        </p:nvSpPr>
        <p:spPr>
          <a:xfrm>
            <a:off x="3405395" y="3343730"/>
            <a:ext cx="79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Wild?</a:t>
            </a:r>
          </a:p>
        </p:txBody>
      </p:sp>
      <p:sp>
        <p:nvSpPr>
          <p:cNvPr id="28" name="Tekstvak 49">
            <a:extLst>
              <a:ext uri="{FF2B5EF4-FFF2-40B4-BE49-F238E27FC236}">
                <a16:creationId xmlns:a16="http://schemas.microsoft.com/office/drawing/2014/main" id="{A3010EFB-B17B-3D0B-9F8F-6CC127473A06}"/>
              </a:ext>
            </a:extLst>
          </p:cNvPr>
          <p:cNvSpPr txBox="1"/>
          <p:nvPr/>
        </p:nvSpPr>
        <p:spPr>
          <a:xfrm>
            <a:off x="3032179" y="5476847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Dog</a:t>
            </a:r>
          </a:p>
        </p:txBody>
      </p:sp>
      <p:sp>
        <p:nvSpPr>
          <p:cNvPr id="29" name="Tekstvak 50">
            <a:extLst>
              <a:ext uri="{FF2B5EF4-FFF2-40B4-BE49-F238E27FC236}">
                <a16:creationId xmlns:a16="http://schemas.microsoft.com/office/drawing/2014/main" id="{7C7E69DE-1CDC-30D5-9AFE-7753BB3AFC2A}"/>
              </a:ext>
            </a:extLst>
          </p:cNvPr>
          <p:cNvSpPr txBox="1"/>
          <p:nvPr/>
        </p:nvSpPr>
        <p:spPr>
          <a:xfrm>
            <a:off x="2474784" y="4603907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Barks?</a:t>
            </a:r>
          </a:p>
        </p:txBody>
      </p:sp>
      <p:sp>
        <p:nvSpPr>
          <p:cNvPr id="30" name="Tekstvak 51">
            <a:extLst>
              <a:ext uri="{FF2B5EF4-FFF2-40B4-BE49-F238E27FC236}">
                <a16:creationId xmlns:a16="http://schemas.microsoft.com/office/drawing/2014/main" id="{78BF08C8-463C-619B-18D3-4C0A6A3B5404}"/>
              </a:ext>
            </a:extLst>
          </p:cNvPr>
          <p:cNvSpPr txBox="1"/>
          <p:nvPr/>
        </p:nvSpPr>
        <p:spPr>
          <a:xfrm>
            <a:off x="3943962" y="5518380"/>
            <a:ext cx="77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Tiger</a:t>
            </a:r>
          </a:p>
        </p:txBody>
      </p:sp>
      <p:sp>
        <p:nvSpPr>
          <p:cNvPr id="31" name="Tekstvak 52">
            <a:extLst>
              <a:ext uri="{FF2B5EF4-FFF2-40B4-BE49-F238E27FC236}">
                <a16:creationId xmlns:a16="http://schemas.microsoft.com/office/drawing/2014/main" id="{5F9E145D-0C87-0524-A1A7-310C13EBC189}"/>
              </a:ext>
            </a:extLst>
          </p:cNvPr>
          <p:cNvSpPr txBox="1"/>
          <p:nvPr/>
        </p:nvSpPr>
        <p:spPr>
          <a:xfrm>
            <a:off x="4899928" y="5507467"/>
            <a:ext cx="21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Turtle</a:t>
            </a:r>
          </a:p>
        </p:txBody>
      </p:sp>
      <p:sp>
        <p:nvSpPr>
          <p:cNvPr id="32" name="Tekstvak 53">
            <a:extLst>
              <a:ext uri="{FF2B5EF4-FFF2-40B4-BE49-F238E27FC236}">
                <a16:creationId xmlns:a16="http://schemas.microsoft.com/office/drawing/2014/main" id="{458CC97A-37B9-8565-910E-16BB977B4CFE}"/>
              </a:ext>
            </a:extLst>
          </p:cNvPr>
          <p:cNvSpPr txBox="1"/>
          <p:nvPr/>
        </p:nvSpPr>
        <p:spPr>
          <a:xfrm>
            <a:off x="4030676" y="4564841"/>
            <a:ext cx="118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Lay eggs?</a:t>
            </a:r>
          </a:p>
        </p:txBody>
      </p:sp>
      <p:sp>
        <p:nvSpPr>
          <p:cNvPr id="33" name="Rechthoek 54">
            <a:extLst>
              <a:ext uri="{FF2B5EF4-FFF2-40B4-BE49-F238E27FC236}">
                <a16:creationId xmlns:a16="http://schemas.microsoft.com/office/drawing/2014/main" id="{AF35AB2C-BC4C-542E-8984-E9A4E3715AE2}"/>
              </a:ext>
            </a:extLst>
          </p:cNvPr>
          <p:cNvSpPr/>
          <p:nvPr/>
        </p:nvSpPr>
        <p:spPr>
          <a:xfrm>
            <a:off x="6630796" y="1159375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hoek 55">
            <a:extLst>
              <a:ext uri="{FF2B5EF4-FFF2-40B4-BE49-F238E27FC236}">
                <a16:creationId xmlns:a16="http://schemas.microsoft.com/office/drawing/2014/main" id="{CB063EDC-9667-A02A-D162-D0C848C52C67}"/>
              </a:ext>
            </a:extLst>
          </p:cNvPr>
          <p:cNvSpPr/>
          <p:nvPr/>
        </p:nvSpPr>
        <p:spPr>
          <a:xfrm>
            <a:off x="6027590" y="1836055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hthoek 56">
            <a:extLst>
              <a:ext uri="{FF2B5EF4-FFF2-40B4-BE49-F238E27FC236}">
                <a16:creationId xmlns:a16="http://schemas.microsoft.com/office/drawing/2014/main" id="{07050A7A-75EA-29B1-46DE-F1513F2A0996}"/>
              </a:ext>
            </a:extLst>
          </p:cNvPr>
          <p:cNvSpPr/>
          <p:nvPr/>
        </p:nvSpPr>
        <p:spPr>
          <a:xfrm>
            <a:off x="7259775" y="1831199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hthoek 57">
            <a:extLst>
              <a:ext uri="{FF2B5EF4-FFF2-40B4-BE49-F238E27FC236}">
                <a16:creationId xmlns:a16="http://schemas.microsoft.com/office/drawing/2014/main" id="{29234896-FD9B-37F4-B791-753E7786524E}"/>
              </a:ext>
            </a:extLst>
          </p:cNvPr>
          <p:cNvSpPr/>
          <p:nvPr/>
        </p:nvSpPr>
        <p:spPr>
          <a:xfrm>
            <a:off x="6442039" y="2544287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hthoek 58">
            <a:extLst>
              <a:ext uri="{FF2B5EF4-FFF2-40B4-BE49-F238E27FC236}">
                <a16:creationId xmlns:a16="http://schemas.microsoft.com/office/drawing/2014/main" id="{EC0C44C9-07C1-19E8-BE61-B6AA6B5251E9}"/>
              </a:ext>
            </a:extLst>
          </p:cNvPr>
          <p:cNvSpPr/>
          <p:nvPr/>
        </p:nvSpPr>
        <p:spPr>
          <a:xfrm>
            <a:off x="5403211" y="2534360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al 59">
            <a:extLst>
              <a:ext uri="{FF2B5EF4-FFF2-40B4-BE49-F238E27FC236}">
                <a16:creationId xmlns:a16="http://schemas.microsoft.com/office/drawing/2014/main" id="{A1EC8B23-1628-0A2A-947A-F465C8D11425}"/>
              </a:ext>
            </a:extLst>
          </p:cNvPr>
          <p:cNvSpPr/>
          <p:nvPr/>
        </p:nvSpPr>
        <p:spPr>
          <a:xfrm>
            <a:off x="7878377" y="2487919"/>
            <a:ext cx="485289" cy="18150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al 60">
            <a:extLst>
              <a:ext uri="{FF2B5EF4-FFF2-40B4-BE49-F238E27FC236}">
                <a16:creationId xmlns:a16="http://schemas.microsoft.com/office/drawing/2014/main" id="{AA95204A-F49B-5CBB-3FA6-C811561A81D0}"/>
              </a:ext>
            </a:extLst>
          </p:cNvPr>
          <p:cNvSpPr/>
          <p:nvPr/>
        </p:nvSpPr>
        <p:spPr>
          <a:xfrm>
            <a:off x="5147146" y="3196912"/>
            <a:ext cx="451441" cy="1882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al 61">
            <a:extLst>
              <a:ext uri="{FF2B5EF4-FFF2-40B4-BE49-F238E27FC236}">
                <a16:creationId xmlns:a16="http://schemas.microsoft.com/office/drawing/2014/main" id="{5D208A7E-9ED6-6BBB-5620-7213E58B657D}"/>
              </a:ext>
            </a:extLst>
          </p:cNvPr>
          <p:cNvSpPr/>
          <p:nvPr/>
        </p:nvSpPr>
        <p:spPr>
          <a:xfrm>
            <a:off x="7143554" y="2503895"/>
            <a:ext cx="443168" cy="1882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al 62">
            <a:extLst>
              <a:ext uri="{FF2B5EF4-FFF2-40B4-BE49-F238E27FC236}">
                <a16:creationId xmlns:a16="http://schemas.microsoft.com/office/drawing/2014/main" id="{D2EC1CB3-1CBC-00FE-F8ED-546220E45409}"/>
              </a:ext>
            </a:extLst>
          </p:cNvPr>
          <p:cNvSpPr/>
          <p:nvPr/>
        </p:nvSpPr>
        <p:spPr>
          <a:xfrm>
            <a:off x="6405268" y="3168815"/>
            <a:ext cx="443168" cy="18822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al 63">
            <a:extLst>
              <a:ext uri="{FF2B5EF4-FFF2-40B4-BE49-F238E27FC236}">
                <a16:creationId xmlns:a16="http://schemas.microsoft.com/office/drawing/2014/main" id="{ACF1C4D6-EAAF-4F4D-A878-1029D949AB9B}"/>
              </a:ext>
            </a:extLst>
          </p:cNvPr>
          <p:cNvSpPr/>
          <p:nvPr/>
        </p:nvSpPr>
        <p:spPr>
          <a:xfrm>
            <a:off x="6949339" y="3179542"/>
            <a:ext cx="422363" cy="18822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3" name="Rechte verbindingslijn met pijl 64">
            <a:extLst>
              <a:ext uri="{FF2B5EF4-FFF2-40B4-BE49-F238E27FC236}">
                <a16:creationId xmlns:a16="http://schemas.microsoft.com/office/drawing/2014/main" id="{4CF93E7E-5479-8652-54E3-B700C58ECE64}"/>
              </a:ext>
            </a:extLst>
          </p:cNvPr>
          <p:cNvCxnSpPr>
            <a:cxnSpLocks/>
          </p:cNvCxnSpPr>
          <p:nvPr/>
        </p:nvCxnSpPr>
        <p:spPr>
          <a:xfrm flipH="1">
            <a:off x="6637955" y="1574829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Rechte verbindingslijn met pijl 65">
            <a:extLst>
              <a:ext uri="{FF2B5EF4-FFF2-40B4-BE49-F238E27FC236}">
                <a16:creationId xmlns:a16="http://schemas.microsoft.com/office/drawing/2014/main" id="{4AB103FA-B4A7-B45D-6CF7-EF2721ADF59F}"/>
              </a:ext>
            </a:extLst>
          </p:cNvPr>
          <p:cNvCxnSpPr>
            <a:cxnSpLocks/>
          </p:cNvCxnSpPr>
          <p:nvPr/>
        </p:nvCxnSpPr>
        <p:spPr>
          <a:xfrm flipH="1">
            <a:off x="7353261" y="2277668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Rechte verbindingslijn met pijl 66">
            <a:extLst>
              <a:ext uri="{FF2B5EF4-FFF2-40B4-BE49-F238E27FC236}">
                <a16:creationId xmlns:a16="http://schemas.microsoft.com/office/drawing/2014/main" id="{282CE336-9FB6-51A4-A0B6-B0FF8059A877}"/>
              </a:ext>
            </a:extLst>
          </p:cNvPr>
          <p:cNvCxnSpPr>
            <a:cxnSpLocks/>
          </p:cNvCxnSpPr>
          <p:nvPr/>
        </p:nvCxnSpPr>
        <p:spPr>
          <a:xfrm flipH="1">
            <a:off x="6073452" y="2244959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Rechte verbindingslijn met pijl 67">
            <a:extLst>
              <a:ext uri="{FF2B5EF4-FFF2-40B4-BE49-F238E27FC236}">
                <a16:creationId xmlns:a16="http://schemas.microsoft.com/office/drawing/2014/main" id="{25A877C5-849E-0638-B47A-80BA26A2EC70}"/>
              </a:ext>
            </a:extLst>
          </p:cNvPr>
          <p:cNvCxnSpPr>
            <a:cxnSpLocks/>
          </p:cNvCxnSpPr>
          <p:nvPr/>
        </p:nvCxnSpPr>
        <p:spPr>
          <a:xfrm flipH="1">
            <a:off x="6595844" y="2952586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Rechte verbindingslijn met pijl 68">
            <a:extLst>
              <a:ext uri="{FF2B5EF4-FFF2-40B4-BE49-F238E27FC236}">
                <a16:creationId xmlns:a16="http://schemas.microsoft.com/office/drawing/2014/main" id="{27617AC0-0716-BF10-7E46-C8C51911BC78}"/>
              </a:ext>
            </a:extLst>
          </p:cNvPr>
          <p:cNvCxnSpPr>
            <a:cxnSpLocks/>
          </p:cNvCxnSpPr>
          <p:nvPr/>
        </p:nvCxnSpPr>
        <p:spPr>
          <a:xfrm flipH="1">
            <a:off x="5502917" y="2975038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Rechte verbindingslijn met pijl 69">
            <a:extLst>
              <a:ext uri="{FF2B5EF4-FFF2-40B4-BE49-F238E27FC236}">
                <a16:creationId xmlns:a16="http://schemas.microsoft.com/office/drawing/2014/main" id="{FE79B00F-32EF-398A-A368-8C81D7195626}"/>
              </a:ext>
            </a:extLst>
          </p:cNvPr>
          <p:cNvCxnSpPr>
            <a:cxnSpLocks/>
          </p:cNvCxnSpPr>
          <p:nvPr/>
        </p:nvCxnSpPr>
        <p:spPr>
          <a:xfrm>
            <a:off x="6419219" y="2245973"/>
            <a:ext cx="211577" cy="1792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Rechte verbindingslijn met pijl 70">
            <a:extLst>
              <a:ext uri="{FF2B5EF4-FFF2-40B4-BE49-F238E27FC236}">
                <a16:creationId xmlns:a16="http://schemas.microsoft.com/office/drawing/2014/main" id="{1B404A71-0009-D289-7148-82720362D349}"/>
              </a:ext>
            </a:extLst>
          </p:cNvPr>
          <p:cNvCxnSpPr>
            <a:cxnSpLocks/>
          </p:cNvCxnSpPr>
          <p:nvPr/>
        </p:nvCxnSpPr>
        <p:spPr>
          <a:xfrm>
            <a:off x="7112280" y="1598394"/>
            <a:ext cx="176540" cy="164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Rechte verbindingslijn met pijl 71">
            <a:extLst>
              <a:ext uri="{FF2B5EF4-FFF2-40B4-BE49-F238E27FC236}">
                <a16:creationId xmlns:a16="http://schemas.microsoft.com/office/drawing/2014/main" id="{94DFEFBE-B6AD-C32F-754F-432BD4D82D71}"/>
              </a:ext>
            </a:extLst>
          </p:cNvPr>
          <p:cNvCxnSpPr>
            <a:cxnSpLocks/>
          </p:cNvCxnSpPr>
          <p:nvPr/>
        </p:nvCxnSpPr>
        <p:spPr>
          <a:xfrm>
            <a:off x="7753476" y="2277668"/>
            <a:ext cx="176540" cy="164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Rechte verbindingslijn met pijl 72">
            <a:extLst>
              <a:ext uri="{FF2B5EF4-FFF2-40B4-BE49-F238E27FC236}">
                <a16:creationId xmlns:a16="http://schemas.microsoft.com/office/drawing/2014/main" id="{F711D984-A6DF-5A21-5BE6-56C08FB5C217}"/>
              </a:ext>
            </a:extLst>
          </p:cNvPr>
          <p:cNvCxnSpPr>
            <a:cxnSpLocks/>
          </p:cNvCxnSpPr>
          <p:nvPr/>
        </p:nvCxnSpPr>
        <p:spPr>
          <a:xfrm>
            <a:off x="6837679" y="2950515"/>
            <a:ext cx="176540" cy="164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Rechte verbindingslijn met pijl 73">
            <a:extLst>
              <a:ext uri="{FF2B5EF4-FFF2-40B4-BE49-F238E27FC236}">
                <a16:creationId xmlns:a16="http://schemas.microsoft.com/office/drawing/2014/main" id="{58BCE176-5714-4542-A031-339669702911}"/>
              </a:ext>
            </a:extLst>
          </p:cNvPr>
          <p:cNvCxnSpPr>
            <a:cxnSpLocks/>
          </p:cNvCxnSpPr>
          <p:nvPr/>
        </p:nvCxnSpPr>
        <p:spPr>
          <a:xfrm>
            <a:off x="5851050" y="2983610"/>
            <a:ext cx="176540" cy="164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Ovaal 93">
            <a:extLst>
              <a:ext uri="{FF2B5EF4-FFF2-40B4-BE49-F238E27FC236}">
                <a16:creationId xmlns:a16="http://schemas.microsoft.com/office/drawing/2014/main" id="{51C0ABD2-1D67-B2B8-3279-D7002E62885E}"/>
              </a:ext>
            </a:extLst>
          </p:cNvPr>
          <p:cNvSpPr/>
          <p:nvPr/>
        </p:nvSpPr>
        <p:spPr>
          <a:xfrm>
            <a:off x="5770382" y="3193677"/>
            <a:ext cx="468286" cy="18238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Rechthoek 124">
            <a:extLst>
              <a:ext uri="{FF2B5EF4-FFF2-40B4-BE49-F238E27FC236}">
                <a16:creationId xmlns:a16="http://schemas.microsoft.com/office/drawing/2014/main" id="{9A8B242E-3F37-8ECF-B565-673C2EE5BBD6}"/>
              </a:ext>
            </a:extLst>
          </p:cNvPr>
          <p:cNvSpPr/>
          <p:nvPr/>
        </p:nvSpPr>
        <p:spPr>
          <a:xfrm>
            <a:off x="8306599" y="4252965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hthoek 125">
            <a:extLst>
              <a:ext uri="{FF2B5EF4-FFF2-40B4-BE49-F238E27FC236}">
                <a16:creationId xmlns:a16="http://schemas.microsoft.com/office/drawing/2014/main" id="{7B2810DE-2F09-9259-EBD7-EE44BCE2B86E}"/>
              </a:ext>
            </a:extLst>
          </p:cNvPr>
          <p:cNvSpPr/>
          <p:nvPr/>
        </p:nvSpPr>
        <p:spPr>
          <a:xfrm>
            <a:off x="7703393" y="4929645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hthoek 126">
            <a:extLst>
              <a:ext uri="{FF2B5EF4-FFF2-40B4-BE49-F238E27FC236}">
                <a16:creationId xmlns:a16="http://schemas.microsoft.com/office/drawing/2014/main" id="{D2BA5F9E-8368-2F58-3F3E-A2B39A4E1C42}"/>
              </a:ext>
            </a:extLst>
          </p:cNvPr>
          <p:cNvSpPr/>
          <p:nvPr/>
        </p:nvSpPr>
        <p:spPr>
          <a:xfrm>
            <a:off x="8935578" y="4924789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hthoek 127">
            <a:extLst>
              <a:ext uri="{FF2B5EF4-FFF2-40B4-BE49-F238E27FC236}">
                <a16:creationId xmlns:a16="http://schemas.microsoft.com/office/drawing/2014/main" id="{ED43418E-63CB-A93D-4B4F-411854434B8B}"/>
              </a:ext>
            </a:extLst>
          </p:cNvPr>
          <p:cNvSpPr/>
          <p:nvPr/>
        </p:nvSpPr>
        <p:spPr>
          <a:xfrm>
            <a:off x="8117842" y="5637877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hthoek 128">
            <a:extLst>
              <a:ext uri="{FF2B5EF4-FFF2-40B4-BE49-F238E27FC236}">
                <a16:creationId xmlns:a16="http://schemas.microsoft.com/office/drawing/2014/main" id="{1AF421E5-5F6C-50F8-06D3-7365FEFFFAA8}"/>
              </a:ext>
            </a:extLst>
          </p:cNvPr>
          <p:cNvSpPr/>
          <p:nvPr/>
        </p:nvSpPr>
        <p:spPr>
          <a:xfrm>
            <a:off x="7039396" y="5586318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al 129">
            <a:extLst>
              <a:ext uri="{FF2B5EF4-FFF2-40B4-BE49-F238E27FC236}">
                <a16:creationId xmlns:a16="http://schemas.microsoft.com/office/drawing/2014/main" id="{CFB9F1FC-0027-E243-F0F3-51285263E6A2}"/>
              </a:ext>
            </a:extLst>
          </p:cNvPr>
          <p:cNvSpPr/>
          <p:nvPr/>
        </p:nvSpPr>
        <p:spPr>
          <a:xfrm>
            <a:off x="7470205" y="6283313"/>
            <a:ext cx="485289" cy="18150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al 130">
            <a:extLst>
              <a:ext uri="{FF2B5EF4-FFF2-40B4-BE49-F238E27FC236}">
                <a16:creationId xmlns:a16="http://schemas.microsoft.com/office/drawing/2014/main" id="{A6D46282-7B8C-84A6-6131-FE0FAB4C2F56}"/>
              </a:ext>
            </a:extLst>
          </p:cNvPr>
          <p:cNvSpPr/>
          <p:nvPr/>
        </p:nvSpPr>
        <p:spPr>
          <a:xfrm>
            <a:off x="8819357" y="5597485"/>
            <a:ext cx="443168" cy="1882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al 131">
            <a:extLst>
              <a:ext uri="{FF2B5EF4-FFF2-40B4-BE49-F238E27FC236}">
                <a16:creationId xmlns:a16="http://schemas.microsoft.com/office/drawing/2014/main" id="{D43A65D0-2E19-B63F-7F6F-DEEB0766CCA4}"/>
              </a:ext>
            </a:extLst>
          </p:cNvPr>
          <p:cNvSpPr/>
          <p:nvPr/>
        </p:nvSpPr>
        <p:spPr>
          <a:xfrm>
            <a:off x="6857869" y="6260826"/>
            <a:ext cx="443168" cy="18822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al 132">
            <a:extLst>
              <a:ext uri="{FF2B5EF4-FFF2-40B4-BE49-F238E27FC236}">
                <a16:creationId xmlns:a16="http://schemas.microsoft.com/office/drawing/2014/main" id="{CF3C0409-22CB-87FE-27B1-3E3F4AFAC198}"/>
              </a:ext>
            </a:extLst>
          </p:cNvPr>
          <p:cNvSpPr/>
          <p:nvPr/>
        </p:nvSpPr>
        <p:spPr>
          <a:xfrm>
            <a:off x="8625142" y="6273132"/>
            <a:ext cx="422363" cy="18822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3" name="Rechte verbindingslijn met pijl 133">
            <a:extLst>
              <a:ext uri="{FF2B5EF4-FFF2-40B4-BE49-F238E27FC236}">
                <a16:creationId xmlns:a16="http://schemas.microsoft.com/office/drawing/2014/main" id="{C85AA8AC-C590-4814-7DAE-2A60F271A545}"/>
              </a:ext>
            </a:extLst>
          </p:cNvPr>
          <p:cNvCxnSpPr>
            <a:cxnSpLocks/>
          </p:cNvCxnSpPr>
          <p:nvPr/>
        </p:nvCxnSpPr>
        <p:spPr>
          <a:xfrm flipH="1">
            <a:off x="8313758" y="4668419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Rechte verbindingslijn met pijl 134">
            <a:extLst>
              <a:ext uri="{FF2B5EF4-FFF2-40B4-BE49-F238E27FC236}">
                <a16:creationId xmlns:a16="http://schemas.microsoft.com/office/drawing/2014/main" id="{19DCA9BB-2E80-3701-1963-F4BD9200C7CF}"/>
              </a:ext>
            </a:extLst>
          </p:cNvPr>
          <p:cNvCxnSpPr>
            <a:cxnSpLocks/>
          </p:cNvCxnSpPr>
          <p:nvPr/>
        </p:nvCxnSpPr>
        <p:spPr>
          <a:xfrm flipH="1">
            <a:off x="9029064" y="5371258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Rechte verbindingslijn met pijl 135">
            <a:extLst>
              <a:ext uri="{FF2B5EF4-FFF2-40B4-BE49-F238E27FC236}">
                <a16:creationId xmlns:a16="http://schemas.microsoft.com/office/drawing/2014/main" id="{BD6192D0-512E-D639-922F-9F6B35D3C75D}"/>
              </a:ext>
            </a:extLst>
          </p:cNvPr>
          <p:cNvCxnSpPr>
            <a:cxnSpLocks/>
          </p:cNvCxnSpPr>
          <p:nvPr/>
        </p:nvCxnSpPr>
        <p:spPr>
          <a:xfrm flipH="1">
            <a:off x="7749255" y="5338549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Rechte verbindingslijn met pijl 136">
            <a:extLst>
              <a:ext uri="{FF2B5EF4-FFF2-40B4-BE49-F238E27FC236}">
                <a16:creationId xmlns:a16="http://schemas.microsoft.com/office/drawing/2014/main" id="{BCB13683-7477-C2B7-A99A-37BA6BC5E3E7}"/>
              </a:ext>
            </a:extLst>
          </p:cNvPr>
          <p:cNvCxnSpPr>
            <a:cxnSpLocks/>
          </p:cNvCxnSpPr>
          <p:nvPr/>
        </p:nvCxnSpPr>
        <p:spPr>
          <a:xfrm flipH="1">
            <a:off x="8271647" y="6046176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Rechte verbindingslijn met pijl 137">
            <a:extLst>
              <a:ext uri="{FF2B5EF4-FFF2-40B4-BE49-F238E27FC236}">
                <a16:creationId xmlns:a16="http://schemas.microsoft.com/office/drawing/2014/main" id="{DDA45D21-7E2C-132D-6855-9D27DAED4358}"/>
              </a:ext>
            </a:extLst>
          </p:cNvPr>
          <p:cNvCxnSpPr>
            <a:cxnSpLocks/>
          </p:cNvCxnSpPr>
          <p:nvPr/>
        </p:nvCxnSpPr>
        <p:spPr>
          <a:xfrm flipH="1">
            <a:off x="7139102" y="6026996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Rechte verbindingslijn met pijl 138">
            <a:extLst>
              <a:ext uri="{FF2B5EF4-FFF2-40B4-BE49-F238E27FC236}">
                <a16:creationId xmlns:a16="http://schemas.microsoft.com/office/drawing/2014/main" id="{5F71228D-C934-9B95-718C-7D746E45DE9C}"/>
              </a:ext>
            </a:extLst>
          </p:cNvPr>
          <p:cNvCxnSpPr>
            <a:cxnSpLocks/>
          </p:cNvCxnSpPr>
          <p:nvPr/>
        </p:nvCxnSpPr>
        <p:spPr>
          <a:xfrm>
            <a:off x="8095022" y="5339563"/>
            <a:ext cx="211577" cy="1792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Rechte verbindingslijn met pijl 139">
            <a:extLst>
              <a:ext uri="{FF2B5EF4-FFF2-40B4-BE49-F238E27FC236}">
                <a16:creationId xmlns:a16="http://schemas.microsoft.com/office/drawing/2014/main" id="{7E24F842-3729-BE81-AF18-6C45483CF777}"/>
              </a:ext>
            </a:extLst>
          </p:cNvPr>
          <p:cNvCxnSpPr>
            <a:cxnSpLocks/>
          </p:cNvCxnSpPr>
          <p:nvPr/>
        </p:nvCxnSpPr>
        <p:spPr>
          <a:xfrm>
            <a:off x="8788083" y="4691984"/>
            <a:ext cx="176540" cy="164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Rechte verbindingslijn met pijl 140">
            <a:extLst>
              <a:ext uri="{FF2B5EF4-FFF2-40B4-BE49-F238E27FC236}">
                <a16:creationId xmlns:a16="http://schemas.microsoft.com/office/drawing/2014/main" id="{442022FA-1295-B2DE-E773-1937C250F9E4}"/>
              </a:ext>
            </a:extLst>
          </p:cNvPr>
          <p:cNvCxnSpPr>
            <a:cxnSpLocks/>
          </p:cNvCxnSpPr>
          <p:nvPr/>
        </p:nvCxnSpPr>
        <p:spPr>
          <a:xfrm>
            <a:off x="9429279" y="5371258"/>
            <a:ext cx="176540" cy="164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Rechte verbindingslijn met pijl 141">
            <a:extLst>
              <a:ext uri="{FF2B5EF4-FFF2-40B4-BE49-F238E27FC236}">
                <a16:creationId xmlns:a16="http://schemas.microsoft.com/office/drawing/2014/main" id="{3019B89B-0B8D-AC24-301A-41B96AC0F425}"/>
              </a:ext>
            </a:extLst>
          </p:cNvPr>
          <p:cNvCxnSpPr>
            <a:cxnSpLocks/>
          </p:cNvCxnSpPr>
          <p:nvPr/>
        </p:nvCxnSpPr>
        <p:spPr>
          <a:xfrm>
            <a:off x="8513482" y="6044105"/>
            <a:ext cx="176540" cy="164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Rechte verbindingslijn met pijl 142">
            <a:extLst>
              <a:ext uri="{FF2B5EF4-FFF2-40B4-BE49-F238E27FC236}">
                <a16:creationId xmlns:a16="http://schemas.microsoft.com/office/drawing/2014/main" id="{BF84FA52-72BA-BE52-0A1D-902886775761}"/>
              </a:ext>
            </a:extLst>
          </p:cNvPr>
          <p:cNvCxnSpPr>
            <a:cxnSpLocks/>
          </p:cNvCxnSpPr>
          <p:nvPr/>
        </p:nvCxnSpPr>
        <p:spPr>
          <a:xfrm>
            <a:off x="7526853" y="6077200"/>
            <a:ext cx="176540" cy="164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Ovaal 143">
            <a:extLst>
              <a:ext uri="{FF2B5EF4-FFF2-40B4-BE49-F238E27FC236}">
                <a16:creationId xmlns:a16="http://schemas.microsoft.com/office/drawing/2014/main" id="{AF8D9D13-864B-219D-15DD-376C8E13D8DF}"/>
              </a:ext>
            </a:extLst>
          </p:cNvPr>
          <p:cNvSpPr/>
          <p:nvPr/>
        </p:nvSpPr>
        <p:spPr>
          <a:xfrm>
            <a:off x="9462823" y="5586415"/>
            <a:ext cx="468286" cy="18238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4" name="Ovaal 144">
            <a:extLst>
              <a:ext uri="{FF2B5EF4-FFF2-40B4-BE49-F238E27FC236}">
                <a16:creationId xmlns:a16="http://schemas.microsoft.com/office/drawing/2014/main" id="{EC9D63FD-0FCE-DA48-459D-03681FD0B38D}"/>
              </a:ext>
            </a:extLst>
          </p:cNvPr>
          <p:cNvSpPr/>
          <p:nvPr/>
        </p:nvSpPr>
        <p:spPr>
          <a:xfrm>
            <a:off x="8038513" y="6287944"/>
            <a:ext cx="451441" cy="1882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al 4">
            <a:extLst>
              <a:ext uri="{FF2B5EF4-FFF2-40B4-BE49-F238E27FC236}">
                <a16:creationId xmlns:a16="http://schemas.microsoft.com/office/drawing/2014/main" id="{0F686F4B-9C41-5249-778D-2BAB02210E6A}"/>
              </a:ext>
            </a:extLst>
          </p:cNvPr>
          <p:cNvSpPr/>
          <p:nvPr/>
        </p:nvSpPr>
        <p:spPr>
          <a:xfrm>
            <a:off x="82543" y="4209814"/>
            <a:ext cx="972511" cy="36835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6" name="Tekstvak 47">
            <a:extLst>
              <a:ext uri="{FF2B5EF4-FFF2-40B4-BE49-F238E27FC236}">
                <a16:creationId xmlns:a16="http://schemas.microsoft.com/office/drawing/2014/main" id="{17DF25C3-88BF-0BE4-9EEF-3C0969A99498}"/>
              </a:ext>
            </a:extLst>
          </p:cNvPr>
          <p:cNvSpPr txBox="1"/>
          <p:nvPr/>
        </p:nvSpPr>
        <p:spPr>
          <a:xfrm>
            <a:off x="166054" y="4200165"/>
            <a:ext cx="77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Snake</a:t>
            </a:r>
          </a:p>
        </p:txBody>
      </p:sp>
      <p:sp>
        <p:nvSpPr>
          <p:cNvPr id="77" name="Rechthoek 124">
            <a:extLst>
              <a:ext uri="{FF2B5EF4-FFF2-40B4-BE49-F238E27FC236}">
                <a16:creationId xmlns:a16="http://schemas.microsoft.com/office/drawing/2014/main" id="{EE123D0C-39FA-0180-49DE-5BF7398F6E87}"/>
              </a:ext>
            </a:extLst>
          </p:cNvPr>
          <p:cNvSpPr/>
          <p:nvPr/>
        </p:nvSpPr>
        <p:spPr>
          <a:xfrm>
            <a:off x="10535527" y="1435499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hthoek 125">
            <a:extLst>
              <a:ext uri="{FF2B5EF4-FFF2-40B4-BE49-F238E27FC236}">
                <a16:creationId xmlns:a16="http://schemas.microsoft.com/office/drawing/2014/main" id="{DECF01C2-FCEE-CBB3-DE83-1A2EB4895EC4}"/>
              </a:ext>
            </a:extLst>
          </p:cNvPr>
          <p:cNvSpPr/>
          <p:nvPr/>
        </p:nvSpPr>
        <p:spPr>
          <a:xfrm>
            <a:off x="9932321" y="2112179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hthoek 126">
            <a:extLst>
              <a:ext uri="{FF2B5EF4-FFF2-40B4-BE49-F238E27FC236}">
                <a16:creationId xmlns:a16="http://schemas.microsoft.com/office/drawing/2014/main" id="{A9092E29-0A12-BDFC-A86D-82843783E27B}"/>
              </a:ext>
            </a:extLst>
          </p:cNvPr>
          <p:cNvSpPr/>
          <p:nvPr/>
        </p:nvSpPr>
        <p:spPr>
          <a:xfrm>
            <a:off x="11164506" y="2107323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hthoek 127">
            <a:extLst>
              <a:ext uri="{FF2B5EF4-FFF2-40B4-BE49-F238E27FC236}">
                <a16:creationId xmlns:a16="http://schemas.microsoft.com/office/drawing/2014/main" id="{6B8BCD68-1A04-8868-D6D8-46EF50ECC290}"/>
              </a:ext>
            </a:extLst>
          </p:cNvPr>
          <p:cNvSpPr/>
          <p:nvPr/>
        </p:nvSpPr>
        <p:spPr>
          <a:xfrm>
            <a:off x="10346770" y="2820411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hthoek 128">
            <a:extLst>
              <a:ext uri="{FF2B5EF4-FFF2-40B4-BE49-F238E27FC236}">
                <a16:creationId xmlns:a16="http://schemas.microsoft.com/office/drawing/2014/main" id="{5403DA4A-8D54-826C-8C7D-0BEC05ED1FD5}"/>
              </a:ext>
            </a:extLst>
          </p:cNvPr>
          <p:cNvSpPr/>
          <p:nvPr/>
        </p:nvSpPr>
        <p:spPr>
          <a:xfrm>
            <a:off x="9268324" y="2768852"/>
            <a:ext cx="670241" cy="3118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al 129">
            <a:extLst>
              <a:ext uri="{FF2B5EF4-FFF2-40B4-BE49-F238E27FC236}">
                <a16:creationId xmlns:a16="http://schemas.microsoft.com/office/drawing/2014/main" id="{E054A21A-6A8C-9862-172C-3429F0BF8684}"/>
              </a:ext>
            </a:extLst>
          </p:cNvPr>
          <p:cNvSpPr/>
          <p:nvPr/>
        </p:nvSpPr>
        <p:spPr>
          <a:xfrm>
            <a:off x="9699133" y="3465847"/>
            <a:ext cx="485289" cy="18150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Ovaal 130">
            <a:extLst>
              <a:ext uri="{FF2B5EF4-FFF2-40B4-BE49-F238E27FC236}">
                <a16:creationId xmlns:a16="http://schemas.microsoft.com/office/drawing/2014/main" id="{2EBCA4B9-29D8-C0DA-4172-0198FBDA8CD4}"/>
              </a:ext>
            </a:extLst>
          </p:cNvPr>
          <p:cNvSpPr/>
          <p:nvPr/>
        </p:nvSpPr>
        <p:spPr>
          <a:xfrm>
            <a:off x="11048285" y="2780019"/>
            <a:ext cx="443168" cy="1882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Ovaal 131">
            <a:extLst>
              <a:ext uri="{FF2B5EF4-FFF2-40B4-BE49-F238E27FC236}">
                <a16:creationId xmlns:a16="http://schemas.microsoft.com/office/drawing/2014/main" id="{E769D549-D3A6-77CA-CD59-2AC50B262069}"/>
              </a:ext>
            </a:extLst>
          </p:cNvPr>
          <p:cNvSpPr/>
          <p:nvPr/>
        </p:nvSpPr>
        <p:spPr>
          <a:xfrm>
            <a:off x="9086797" y="3443360"/>
            <a:ext cx="443168" cy="18822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Ovaal 132">
            <a:extLst>
              <a:ext uri="{FF2B5EF4-FFF2-40B4-BE49-F238E27FC236}">
                <a16:creationId xmlns:a16="http://schemas.microsoft.com/office/drawing/2014/main" id="{B9D38ECD-3B38-DA2A-609B-E7D335998550}"/>
              </a:ext>
            </a:extLst>
          </p:cNvPr>
          <p:cNvSpPr/>
          <p:nvPr/>
        </p:nvSpPr>
        <p:spPr>
          <a:xfrm>
            <a:off x="10854070" y="3455666"/>
            <a:ext cx="422363" cy="18822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6" name="Rechte verbindingslijn met pijl 133">
            <a:extLst>
              <a:ext uri="{FF2B5EF4-FFF2-40B4-BE49-F238E27FC236}">
                <a16:creationId xmlns:a16="http://schemas.microsoft.com/office/drawing/2014/main" id="{D934E220-402D-9531-E502-3E0ADE965FAC}"/>
              </a:ext>
            </a:extLst>
          </p:cNvPr>
          <p:cNvCxnSpPr>
            <a:cxnSpLocks/>
          </p:cNvCxnSpPr>
          <p:nvPr/>
        </p:nvCxnSpPr>
        <p:spPr>
          <a:xfrm flipH="1">
            <a:off x="10542686" y="1850953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Rechte verbindingslijn met pijl 134">
            <a:extLst>
              <a:ext uri="{FF2B5EF4-FFF2-40B4-BE49-F238E27FC236}">
                <a16:creationId xmlns:a16="http://schemas.microsoft.com/office/drawing/2014/main" id="{73B0EF00-0C3F-E124-6CDF-D7692B5D3F1A}"/>
              </a:ext>
            </a:extLst>
          </p:cNvPr>
          <p:cNvCxnSpPr>
            <a:cxnSpLocks/>
          </p:cNvCxnSpPr>
          <p:nvPr/>
        </p:nvCxnSpPr>
        <p:spPr>
          <a:xfrm flipH="1">
            <a:off x="11257992" y="2553792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Rechte verbindingslijn met pijl 135">
            <a:extLst>
              <a:ext uri="{FF2B5EF4-FFF2-40B4-BE49-F238E27FC236}">
                <a16:creationId xmlns:a16="http://schemas.microsoft.com/office/drawing/2014/main" id="{71118139-816C-43B2-2CA6-7150BBC7DC2A}"/>
              </a:ext>
            </a:extLst>
          </p:cNvPr>
          <p:cNvCxnSpPr>
            <a:cxnSpLocks/>
          </p:cNvCxnSpPr>
          <p:nvPr/>
        </p:nvCxnSpPr>
        <p:spPr>
          <a:xfrm flipH="1">
            <a:off x="9978183" y="2521083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Rechte verbindingslijn met pijl 136">
            <a:extLst>
              <a:ext uri="{FF2B5EF4-FFF2-40B4-BE49-F238E27FC236}">
                <a16:creationId xmlns:a16="http://schemas.microsoft.com/office/drawing/2014/main" id="{0D47EBBB-9540-471F-B32F-66D45D398AD1}"/>
              </a:ext>
            </a:extLst>
          </p:cNvPr>
          <p:cNvCxnSpPr>
            <a:cxnSpLocks/>
          </p:cNvCxnSpPr>
          <p:nvPr/>
        </p:nvCxnSpPr>
        <p:spPr>
          <a:xfrm flipH="1">
            <a:off x="10500575" y="3228710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Rechte verbindingslijn met pijl 137">
            <a:extLst>
              <a:ext uri="{FF2B5EF4-FFF2-40B4-BE49-F238E27FC236}">
                <a16:creationId xmlns:a16="http://schemas.microsoft.com/office/drawing/2014/main" id="{831DE781-38D8-C771-B444-1E562E2C2D1E}"/>
              </a:ext>
            </a:extLst>
          </p:cNvPr>
          <p:cNvCxnSpPr>
            <a:cxnSpLocks/>
          </p:cNvCxnSpPr>
          <p:nvPr/>
        </p:nvCxnSpPr>
        <p:spPr>
          <a:xfrm flipH="1">
            <a:off x="9368030" y="3209530"/>
            <a:ext cx="199724" cy="160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Rechte verbindingslijn met pijl 138">
            <a:extLst>
              <a:ext uri="{FF2B5EF4-FFF2-40B4-BE49-F238E27FC236}">
                <a16:creationId xmlns:a16="http://schemas.microsoft.com/office/drawing/2014/main" id="{E6837D67-44C3-08A5-FD80-5BB0282D8551}"/>
              </a:ext>
            </a:extLst>
          </p:cNvPr>
          <p:cNvCxnSpPr>
            <a:cxnSpLocks/>
          </p:cNvCxnSpPr>
          <p:nvPr/>
        </p:nvCxnSpPr>
        <p:spPr>
          <a:xfrm>
            <a:off x="10323950" y="2522097"/>
            <a:ext cx="211577" cy="1792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Rechte verbindingslijn met pijl 139">
            <a:extLst>
              <a:ext uri="{FF2B5EF4-FFF2-40B4-BE49-F238E27FC236}">
                <a16:creationId xmlns:a16="http://schemas.microsoft.com/office/drawing/2014/main" id="{71BD0C67-E9CA-FA30-94B7-666AD3383B25}"/>
              </a:ext>
            </a:extLst>
          </p:cNvPr>
          <p:cNvCxnSpPr>
            <a:cxnSpLocks/>
          </p:cNvCxnSpPr>
          <p:nvPr/>
        </p:nvCxnSpPr>
        <p:spPr>
          <a:xfrm>
            <a:off x="11017011" y="1874518"/>
            <a:ext cx="176540" cy="164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Rechte verbindingslijn met pijl 140">
            <a:extLst>
              <a:ext uri="{FF2B5EF4-FFF2-40B4-BE49-F238E27FC236}">
                <a16:creationId xmlns:a16="http://schemas.microsoft.com/office/drawing/2014/main" id="{999222FE-A163-0827-4DB1-2E9C7A98949F}"/>
              </a:ext>
            </a:extLst>
          </p:cNvPr>
          <p:cNvCxnSpPr>
            <a:cxnSpLocks/>
          </p:cNvCxnSpPr>
          <p:nvPr/>
        </p:nvCxnSpPr>
        <p:spPr>
          <a:xfrm>
            <a:off x="11658207" y="2553792"/>
            <a:ext cx="176540" cy="164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Rechte verbindingslijn met pijl 141">
            <a:extLst>
              <a:ext uri="{FF2B5EF4-FFF2-40B4-BE49-F238E27FC236}">
                <a16:creationId xmlns:a16="http://schemas.microsoft.com/office/drawing/2014/main" id="{FCFE18CC-C86D-FFF6-88AC-AA513B979826}"/>
              </a:ext>
            </a:extLst>
          </p:cNvPr>
          <p:cNvCxnSpPr>
            <a:cxnSpLocks/>
          </p:cNvCxnSpPr>
          <p:nvPr/>
        </p:nvCxnSpPr>
        <p:spPr>
          <a:xfrm>
            <a:off x="10742410" y="3226639"/>
            <a:ext cx="176540" cy="164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Rechte verbindingslijn met pijl 142">
            <a:extLst>
              <a:ext uri="{FF2B5EF4-FFF2-40B4-BE49-F238E27FC236}">
                <a16:creationId xmlns:a16="http://schemas.microsoft.com/office/drawing/2014/main" id="{A6A0FA56-0A1A-2ED9-084C-1A73D6B04E1C}"/>
              </a:ext>
            </a:extLst>
          </p:cNvPr>
          <p:cNvCxnSpPr>
            <a:cxnSpLocks/>
          </p:cNvCxnSpPr>
          <p:nvPr/>
        </p:nvCxnSpPr>
        <p:spPr>
          <a:xfrm>
            <a:off x="9755781" y="3259734"/>
            <a:ext cx="176540" cy="1647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6" name="Ovaal 143">
            <a:extLst>
              <a:ext uri="{FF2B5EF4-FFF2-40B4-BE49-F238E27FC236}">
                <a16:creationId xmlns:a16="http://schemas.microsoft.com/office/drawing/2014/main" id="{5A38F254-C8F2-9937-A9CB-611DB78E3392}"/>
              </a:ext>
            </a:extLst>
          </p:cNvPr>
          <p:cNvSpPr/>
          <p:nvPr/>
        </p:nvSpPr>
        <p:spPr>
          <a:xfrm>
            <a:off x="11691751" y="2768949"/>
            <a:ext cx="468286" cy="18238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7" name="Ovaal 144">
            <a:extLst>
              <a:ext uri="{FF2B5EF4-FFF2-40B4-BE49-F238E27FC236}">
                <a16:creationId xmlns:a16="http://schemas.microsoft.com/office/drawing/2014/main" id="{781CEE90-8F25-4709-281C-CB1D8687EBF8}"/>
              </a:ext>
            </a:extLst>
          </p:cNvPr>
          <p:cNvSpPr/>
          <p:nvPr/>
        </p:nvSpPr>
        <p:spPr>
          <a:xfrm>
            <a:off x="10267441" y="3470478"/>
            <a:ext cx="451441" cy="1882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022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0F21A-E4E4-1362-7CF1-B300AD35A7B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2FA749-78D9-4427-A36D-468393E9D9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6237" y="3158278"/>
                <a:ext cx="4235010" cy="6325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nl-NL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nl-NL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nl-NL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nl-NL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nl-NL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nl-NL" sz="24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en-US" altLang="nl-N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nl-NL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nl-NL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nl-NL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nl-NL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nl-NL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nl-NL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nl-N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nl-NL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nl-N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nl-NL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nl-N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nl-NL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nl-N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nl-N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nl-NL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nl-NL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nl-N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nl-NL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sSub>
                        <m:sSubPr>
                          <m:ctrlPr>
                            <a:rPr lang="en-US" altLang="nl-N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nl-NL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nl-NL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altLang="nl-NL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2FA749-78D9-4427-A36D-468393E9D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237" y="3158278"/>
                <a:ext cx="4235010" cy="632598"/>
              </a:xfrm>
              <a:prstGeom prst="rect">
                <a:avLst/>
              </a:prstGeom>
              <a:blipFill>
                <a:blip r:embed="rId2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6CB727A-121B-6C63-3BB5-67DF0B5ACE56}"/>
              </a:ext>
            </a:extLst>
          </p:cNvPr>
          <p:cNvGrpSpPr>
            <a:grpSpLocks/>
          </p:cNvGrpSpPr>
          <p:nvPr/>
        </p:nvGrpSpPr>
        <p:grpSpPr bwMode="auto">
          <a:xfrm>
            <a:off x="2863850" y="1381051"/>
            <a:ext cx="3409950" cy="4948238"/>
            <a:chOff x="1536" y="1072"/>
            <a:chExt cx="2148" cy="3117"/>
          </a:xfrm>
        </p:grpSpPr>
        <p:sp>
          <p:nvSpPr>
            <p:cNvPr id="5" name="Line 22">
              <a:extLst>
                <a:ext uri="{FF2B5EF4-FFF2-40B4-BE49-F238E27FC236}">
                  <a16:creationId xmlns:a16="http://schemas.microsoft.com/office/drawing/2014/main" id="{F4638117-FFEC-AD03-7061-6BDA368064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41" y="1940"/>
              <a:ext cx="197" cy="50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6" name="Line 29">
              <a:extLst>
                <a:ext uri="{FF2B5EF4-FFF2-40B4-BE49-F238E27FC236}">
                  <a16:creationId xmlns:a16="http://schemas.microsoft.com/office/drawing/2014/main" id="{E4C17629-D557-4566-45E3-0B8C4D45C7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92" y="1072"/>
              <a:ext cx="0" cy="5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14515F-C243-8AEA-7238-17DB88C90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0" y="1625"/>
              <a:ext cx="340" cy="316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nl-NL" altLang="nl-NL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6BB9437-0E64-F696-67F4-DC64D5B4C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0" y="1642"/>
              <a:ext cx="340" cy="316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nl-NL" altLang="nl-NL"/>
            </a:p>
          </p:txBody>
        </p:sp>
        <p:sp>
          <p:nvSpPr>
            <p:cNvPr id="9" name="Oval 6">
              <a:extLst>
                <a:ext uri="{FF2B5EF4-FFF2-40B4-BE49-F238E27FC236}">
                  <a16:creationId xmlns:a16="http://schemas.microsoft.com/office/drawing/2014/main" id="{FB198594-7867-660B-6E40-88DB34374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4" y="1642"/>
              <a:ext cx="340" cy="316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nl-NL" altLang="nl-NL"/>
            </a:p>
          </p:txBody>
        </p:sp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DAF010F7-E6BB-9BF5-FC5A-17830C760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" y="2432"/>
              <a:ext cx="339" cy="31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nl-NL" altLang="nl-NL"/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1B6F2F27-E5E4-08F3-8FC6-5958B2D2D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4" y="2432"/>
              <a:ext cx="340" cy="31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nl-NL" altLang="nl-NL"/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35095476-E4AF-7CFB-7135-2C665B334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448"/>
              <a:ext cx="340" cy="31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nl-NL" altLang="nl-NL"/>
            </a:p>
          </p:txBody>
        </p:sp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68A44D16-8D6E-0E16-EEA9-F89201D58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5" y="3288"/>
              <a:ext cx="339" cy="31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nl-NL" altLang="nl-NL"/>
            </a:p>
          </p:txBody>
        </p:sp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1E7D6B77-F107-5203-4E10-8A99D18A5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7" y="3269"/>
              <a:ext cx="339" cy="31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nl-NL" altLang="nl-NL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371B52E2-5874-18C1-288E-967E5A7101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68" y="2781"/>
              <a:ext cx="320" cy="5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8D2095DC-3EDC-F371-A1FF-FC31C39B69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2732"/>
              <a:ext cx="303" cy="55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9A11A2E8-7017-92B3-C744-DAB7A0F4D0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8" y="2715"/>
              <a:ext cx="1022" cy="61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B1E925A3-0928-124F-B6FC-543598ED7C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75" y="2714"/>
              <a:ext cx="1020" cy="58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3FE03EA7-71BE-181D-A7E9-8CD06BD5D6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35" y="2765"/>
              <a:ext cx="322" cy="5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0" name="Line 17">
              <a:extLst>
                <a:ext uri="{FF2B5EF4-FFF2-40B4-BE49-F238E27FC236}">
                  <a16:creationId xmlns:a16="http://schemas.microsoft.com/office/drawing/2014/main" id="{76EE04A1-192B-5336-DE61-6679A03BF8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9" y="2799"/>
              <a:ext cx="287" cy="4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id="{8A0F91FE-AFD3-2085-B856-C56473759D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6" y="1943"/>
              <a:ext cx="268" cy="51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2" name="Line 19">
              <a:extLst>
                <a:ext uri="{FF2B5EF4-FFF2-40B4-BE49-F238E27FC236}">
                  <a16:creationId xmlns:a16="http://schemas.microsoft.com/office/drawing/2014/main" id="{40C71F25-EC9C-6033-2CF7-592835EFDB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67" y="1940"/>
              <a:ext cx="787" cy="50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3" name="Line 20">
              <a:extLst>
                <a:ext uri="{FF2B5EF4-FFF2-40B4-BE49-F238E27FC236}">
                  <a16:creationId xmlns:a16="http://schemas.microsoft.com/office/drawing/2014/main" id="{D9913965-90BF-41EC-DC2E-0518511F7B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8" y="1959"/>
              <a:ext cx="1380" cy="5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4F56228C-9D18-CEFF-021A-452031F107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017" y="1905"/>
              <a:ext cx="1342" cy="5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5" name="Line 23">
              <a:extLst>
                <a:ext uri="{FF2B5EF4-FFF2-40B4-BE49-F238E27FC236}">
                  <a16:creationId xmlns:a16="http://schemas.microsoft.com/office/drawing/2014/main" id="{F7C781CA-142F-6902-4F55-A641D8979F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79" y="1990"/>
              <a:ext cx="734" cy="45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6" name="Line 24">
              <a:extLst>
                <a:ext uri="{FF2B5EF4-FFF2-40B4-BE49-F238E27FC236}">
                  <a16:creationId xmlns:a16="http://schemas.microsoft.com/office/drawing/2014/main" id="{3D72001D-EAFE-23F9-0AE0-F75EDC2390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65" y="1960"/>
              <a:ext cx="537" cy="4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7" name="Line 25">
              <a:extLst>
                <a:ext uri="{FF2B5EF4-FFF2-40B4-BE49-F238E27FC236}">
                  <a16:creationId xmlns:a16="http://schemas.microsoft.com/office/drawing/2014/main" id="{D5CC43E3-EAA2-91EA-8CE0-580FB34CE4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0" y="1977"/>
              <a:ext cx="0" cy="4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8" name="Line 26">
              <a:extLst>
                <a:ext uri="{FF2B5EF4-FFF2-40B4-BE49-F238E27FC236}">
                  <a16:creationId xmlns:a16="http://schemas.microsoft.com/office/drawing/2014/main" id="{9F42007A-9836-FFC7-BE53-8183BD976C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6" y="2011"/>
              <a:ext cx="501" cy="45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9" name="Line 27">
              <a:extLst>
                <a:ext uri="{FF2B5EF4-FFF2-40B4-BE49-F238E27FC236}">
                  <a16:creationId xmlns:a16="http://schemas.microsoft.com/office/drawing/2014/main" id="{52AB02BD-2F4D-1265-ACCB-2FF8F8A833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79" y="3604"/>
              <a:ext cx="0" cy="56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30" name="Line 28">
              <a:extLst>
                <a:ext uri="{FF2B5EF4-FFF2-40B4-BE49-F238E27FC236}">
                  <a16:creationId xmlns:a16="http://schemas.microsoft.com/office/drawing/2014/main" id="{B837F1DF-0DA5-D3B2-20CA-0ADBE03039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75" y="3621"/>
              <a:ext cx="0" cy="5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31" name="Line 30">
              <a:extLst>
                <a:ext uri="{FF2B5EF4-FFF2-40B4-BE49-F238E27FC236}">
                  <a16:creationId xmlns:a16="http://schemas.microsoft.com/office/drawing/2014/main" id="{07A8F2E6-8FFF-E64E-4211-580B8F90BF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91" y="1072"/>
              <a:ext cx="0" cy="5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32" name="Line 31">
              <a:extLst>
                <a:ext uri="{FF2B5EF4-FFF2-40B4-BE49-F238E27FC236}">
                  <a16:creationId xmlns:a16="http://schemas.microsoft.com/office/drawing/2014/main" id="{F9B69CEC-6D86-3869-CA37-76D82F41CA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7" y="1072"/>
              <a:ext cx="0" cy="56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nl-NL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96127F3-3E30-242F-4774-77EBBAF8B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2845" y="2193851"/>
            <a:ext cx="1592872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nl-NL" sz="2000"/>
              <a:t>Output layer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60F5FD-E5F2-500E-4E2B-563E71A2F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422" y="4870376"/>
            <a:ext cx="1420069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nl-NL" sz="2000"/>
              <a:t>Input layer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A5C56E9-79D0-85ED-2BC1-4A256ADA7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679" y="3625776"/>
            <a:ext cx="1604092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nl-NL" sz="2000"/>
              <a:t>Hidden layer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F0CAB6-FEC1-9B0D-A19F-67A12CDE8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476" y="1279451"/>
            <a:ext cx="174528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nl-NL" sz="2000" dirty="0"/>
              <a:t>Output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C18E3FD-CBBC-54BE-C5FC-0D17F32C5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9052" y="5756201"/>
                <a:ext cx="1915396" cy="4007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/>
                <a:r>
                  <a:rPr lang="en-US" altLang="nl-NL" sz="2000" dirty="0"/>
                  <a:t>Input vector: </a:t>
                </a:r>
                <a14:m>
                  <m:oMath xmlns:m="http://schemas.openxmlformats.org/officeDocument/2006/math">
                    <m:r>
                      <a:rPr lang="en-US" altLang="nl-NL" sz="2000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altLang="nl-NL" sz="2000" b="1" i="1" baseline="-25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C18E3FD-CBBC-54BE-C5FC-0D17F32C5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9052" y="5756201"/>
                <a:ext cx="1915396" cy="400752"/>
              </a:xfrm>
              <a:prstGeom prst="rect">
                <a:avLst/>
              </a:prstGeom>
              <a:blipFill>
                <a:blip r:embed="rId3"/>
                <a:stretch>
                  <a:fillRect l="-3289" t="-9375" b="-2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4838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E2D41-3D47-C7C3-E971-20B700F111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Machines (SVM)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F5342D4-66F1-3D93-C890-A5EBD27547E4}"/>
              </a:ext>
            </a:extLst>
          </p:cNvPr>
          <p:cNvSpPr txBox="1">
            <a:spLocks noChangeArrowheads="1"/>
          </p:cNvSpPr>
          <p:nvPr/>
        </p:nvSpPr>
        <p:spPr>
          <a:xfrm>
            <a:off x="417381" y="1335122"/>
            <a:ext cx="10282463" cy="48158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lnSpc>
                <a:spcPct val="110000"/>
              </a:lnSpc>
              <a:buNone/>
            </a:pPr>
            <a:r>
              <a:rPr lang="en-US" altLang="nl-NL" sz="2600" dirty="0">
                <a:cs typeface="Times New Roman" panose="02020603050405020304" pitchFamily="18" charset="0"/>
              </a:rPr>
              <a:t>Find linear hyperplane (decision boundary) that will separate the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D97A4C-6812-2F58-CA65-507B500C4F44}"/>
              </a:ext>
            </a:extLst>
          </p:cNvPr>
          <p:cNvSpPr txBox="1">
            <a:spLocks noChangeArrowheads="1"/>
          </p:cNvSpPr>
          <p:nvPr/>
        </p:nvSpPr>
        <p:spPr>
          <a:xfrm>
            <a:off x="6967772" y="1907726"/>
            <a:ext cx="4438890" cy="48158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lnSpc>
                <a:spcPct val="110000"/>
              </a:lnSpc>
              <a:buNone/>
            </a:pPr>
            <a:r>
              <a:rPr lang="en-US" altLang="nl-NL" sz="26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One possible separators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58274-B3A6-2569-4BCB-A7DA5461F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22" y="2500654"/>
            <a:ext cx="4000729" cy="386315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7DF1A-396E-FC21-649B-753586F0E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069" y="2500654"/>
            <a:ext cx="4029496" cy="3883474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340431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1D79B-9159-7E5C-20E3-65C5BFA16A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Machines (SVM) (Cont.)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204FA6E-413E-A146-DB76-196E4A7199B2}"/>
              </a:ext>
            </a:extLst>
          </p:cNvPr>
          <p:cNvSpPr txBox="1">
            <a:spLocks noChangeArrowheads="1"/>
          </p:cNvSpPr>
          <p:nvPr/>
        </p:nvSpPr>
        <p:spPr>
          <a:xfrm>
            <a:off x="474486" y="1351054"/>
            <a:ext cx="4438890" cy="48158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lnSpc>
                <a:spcPct val="110000"/>
              </a:lnSpc>
              <a:buNone/>
            </a:pPr>
            <a:r>
              <a:rPr lang="en-US" altLang="nl-NL" sz="26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Another possible separator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53F55-CBD8-3073-890A-F79FB4618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6" y="1984972"/>
            <a:ext cx="4682296" cy="454769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C5F961-272C-A225-7084-29785AFF6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192" y="1907652"/>
            <a:ext cx="4735452" cy="454769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4CD17E2A-CC7F-1E01-B902-9E788B81E150}"/>
              </a:ext>
            </a:extLst>
          </p:cNvPr>
          <p:cNvSpPr txBox="1">
            <a:spLocks noChangeArrowheads="1"/>
          </p:cNvSpPr>
          <p:nvPr/>
        </p:nvSpPr>
        <p:spPr>
          <a:xfrm>
            <a:off x="6195012" y="1351115"/>
            <a:ext cx="4438890" cy="48158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lnSpc>
                <a:spcPct val="110000"/>
              </a:lnSpc>
              <a:buNone/>
            </a:pPr>
            <a:r>
              <a:rPr lang="en-US" altLang="nl-NL" sz="26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Other possible separators</a:t>
            </a:r>
          </a:p>
        </p:txBody>
      </p:sp>
    </p:spTree>
    <p:extLst>
      <p:ext uri="{BB962C8B-B14F-4D97-AF65-F5344CB8AC3E}">
        <p14:creationId xmlns:p14="http://schemas.microsoft.com/office/powerpoint/2010/main" val="1492874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7116E-D2F6-8EC8-9420-093C2EF4C76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Machines (SVM) (Cont.)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B09F2A7-E0A1-AC80-B521-811D0EE7A2DC}"/>
              </a:ext>
            </a:extLst>
          </p:cNvPr>
          <p:cNvSpPr txBox="1">
            <a:spLocks noChangeArrowheads="1"/>
          </p:cNvSpPr>
          <p:nvPr/>
        </p:nvSpPr>
        <p:spPr>
          <a:xfrm>
            <a:off x="474485" y="1351054"/>
            <a:ext cx="7833491" cy="48158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lnSpc>
                <a:spcPct val="110000"/>
              </a:lnSpc>
              <a:buNone/>
            </a:pPr>
            <a:r>
              <a:rPr lang="en-US" altLang="nl-NL" sz="2600" dirty="0">
                <a:cs typeface="Times New Roman" panose="02020603050405020304" pitchFamily="18" charset="0"/>
              </a:rPr>
              <a:t>Find the hyperplane that maximizes the margin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C94B1-BD6A-7859-E01D-B5E2D933A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"/>
          <a:stretch/>
        </p:blipFill>
        <p:spPr>
          <a:xfrm>
            <a:off x="4681728" y="2012750"/>
            <a:ext cx="4610887" cy="447339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2C569A-0C96-358B-0175-7CA8BA97E330}"/>
              </a:ext>
            </a:extLst>
          </p:cNvPr>
          <p:cNvCxnSpPr>
            <a:cxnSpLocks/>
          </p:cNvCxnSpPr>
          <p:nvPr/>
        </p:nvCxnSpPr>
        <p:spPr>
          <a:xfrm flipV="1">
            <a:off x="3882792" y="3816096"/>
            <a:ext cx="3304032" cy="4815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D3D471-7141-91D7-F4E6-51E391488AB0}"/>
              </a:ext>
            </a:extLst>
          </p:cNvPr>
          <p:cNvCxnSpPr>
            <a:cxnSpLocks/>
          </p:cNvCxnSpPr>
          <p:nvPr/>
        </p:nvCxnSpPr>
        <p:spPr>
          <a:xfrm>
            <a:off x="3882792" y="4291704"/>
            <a:ext cx="2437925" cy="22650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A3ACDF-2519-0278-D329-4C9953BFCA9B}"/>
              </a:ext>
            </a:extLst>
          </p:cNvPr>
          <p:cNvCxnSpPr>
            <a:cxnSpLocks/>
          </p:cNvCxnSpPr>
          <p:nvPr/>
        </p:nvCxnSpPr>
        <p:spPr>
          <a:xfrm>
            <a:off x="3968376" y="4291704"/>
            <a:ext cx="2862730" cy="7281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E477EA91-17ED-5EC2-0606-282DEBF02AAD}"/>
              </a:ext>
            </a:extLst>
          </p:cNvPr>
          <p:cNvSpPr txBox="1">
            <a:spLocks noChangeArrowheads="1"/>
          </p:cNvSpPr>
          <p:nvPr/>
        </p:nvSpPr>
        <p:spPr>
          <a:xfrm>
            <a:off x="509560" y="3541726"/>
            <a:ext cx="3997168" cy="1952971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lnSpc>
                <a:spcPct val="110000"/>
              </a:lnSpc>
              <a:buNone/>
            </a:pPr>
            <a:r>
              <a:rPr lang="en-US" altLang="nl-NL" sz="2600" b="1" dirty="0">
                <a:cs typeface="Times New Roman" panose="02020603050405020304" pitchFamily="18" charset="0"/>
              </a:rPr>
              <a:t>Support Vectors</a:t>
            </a:r>
          </a:p>
          <a:p>
            <a:pPr marL="274320" lvl="1" indent="0">
              <a:lnSpc>
                <a:spcPct val="110000"/>
              </a:lnSpc>
              <a:buNone/>
            </a:pPr>
            <a:r>
              <a:rPr lang="en-US" altLang="nl-NL" sz="2600" dirty="0">
                <a:cs typeface="Times New Roman" panose="02020603050405020304" pitchFamily="18" charset="0"/>
              </a:rPr>
              <a:t>are the points that the margin is pushed up against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062657-3A36-FFBD-3D22-5A37C709AC28}"/>
              </a:ext>
            </a:extLst>
          </p:cNvPr>
          <p:cNvCxnSpPr>
            <a:cxnSpLocks/>
          </p:cNvCxnSpPr>
          <p:nvPr/>
        </p:nvCxnSpPr>
        <p:spPr>
          <a:xfrm>
            <a:off x="2899385" y="2550335"/>
            <a:ext cx="2300412" cy="269191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">
            <a:extLst>
              <a:ext uri="{FF2B5EF4-FFF2-40B4-BE49-F238E27FC236}">
                <a16:creationId xmlns:a16="http://schemas.microsoft.com/office/drawing/2014/main" id="{6D3EBA6E-322F-EEA8-960A-C65F01B41A5A}"/>
              </a:ext>
            </a:extLst>
          </p:cNvPr>
          <p:cNvSpPr txBox="1">
            <a:spLocks noChangeArrowheads="1"/>
          </p:cNvSpPr>
          <p:nvPr/>
        </p:nvSpPr>
        <p:spPr>
          <a:xfrm>
            <a:off x="354684" y="2196227"/>
            <a:ext cx="2661472" cy="48158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lnSpc>
                <a:spcPct val="110000"/>
              </a:lnSpc>
              <a:buNone/>
            </a:pPr>
            <a:r>
              <a:rPr lang="en-US" altLang="nl-NL" sz="2600" dirty="0">
                <a:cs typeface="Times New Roman" panose="02020603050405020304" pitchFamily="18" charset="0"/>
              </a:rPr>
              <a:t>Better separator</a:t>
            </a:r>
          </a:p>
        </p:txBody>
      </p:sp>
    </p:spTree>
    <p:extLst>
      <p:ext uri="{BB962C8B-B14F-4D97-AF65-F5344CB8AC3E}">
        <p14:creationId xmlns:p14="http://schemas.microsoft.com/office/powerpoint/2010/main" val="994418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80B3-3A57-5248-F005-5BF38A525C2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Evaluation: Confusion Matrix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4FC79-07B2-E856-DD94-8C7BF1886979}"/>
              </a:ext>
            </a:extLst>
          </p:cNvPr>
          <p:cNvSpPr txBox="1">
            <a:spLocks/>
          </p:cNvSpPr>
          <p:nvPr/>
        </p:nvSpPr>
        <p:spPr>
          <a:xfrm>
            <a:off x="380999" y="1143000"/>
            <a:ext cx="10910849" cy="15696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>
                <a:cs typeface="Times New Roman" panose="02020603050405020304" pitchFamily="18" charset="0"/>
              </a:rPr>
              <a:t>Focus on the predictive capability of a model</a:t>
            </a:r>
          </a:p>
          <a:p>
            <a:pPr marL="0" indent="46355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>
                <a:cs typeface="Times New Roman" panose="02020603050405020304" pitchFamily="18" charset="0"/>
              </a:rPr>
              <a:t>Confusion Matrix:</a:t>
            </a:r>
            <a:endParaRPr lang="en-US" dirty="0"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199A8B-4783-9B2C-2DE0-D9858027B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9392"/>
              </p:ext>
            </p:extLst>
          </p:nvPr>
        </p:nvGraphicFramePr>
        <p:xfrm>
          <a:off x="1168615" y="2752285"/>
          <a:ext cx="6489163" cy="185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516">
                  <a:extLst>
                    <a:ext uri="{9D8B030D-6E8A-4147-A177-3AD203B41FA5}">
                      <a16:colId xmlns:a16="http://schemas.microsoft.com/office/drawing/2014/main" val="3361922890"/>
                    </a:ext>
                  </a:extLst>
                </a:gridCol>
                <a:gridCol w="1601617">
                  <a:extLst>
                    <a:ext uri="{9D8B030D-6E8A-4147-A177-3AD203B41FA5}">
                      <a16:colId xmlns:a16="http://schemas.microsoft.com/office/drawing/2014/main" val="2241056485"/>
                    </a:ext>
                  </a:extLst>
                </a:gridCol>
                <a:gridCol w="1545236">
                  <a:extLst>
                    <a:ext uri="{9D8B030D-6E8A-4147-A177-3AD203B41FA5}">
                      <a16:colId xmlns:a16="http://schemas.microsoft.com/office/drawing/2014/main" val="3428385986"/>
                    </a:ext>
                  </a:extLst>
                </a:gridCol>
                <a:gridCol w="1623794">
                  <a:extLst>
                    <a:ext uri="{9D8B030D-6E8A-4147-A177-3AD203B41FA5}">
                      <a16:colId xmlns:a16="http://schemas.microsoft.com/office/drawing/2014/main" val="2716969758"/>
                    </a:ext>
                  </a:extLst>
                </a:gridCol>
              </a:tblGrid>
              <a:tr h="463470">
                <a:tc rowSpan="2">
                  <a:txBody>
                    <a:bodyPr/>
                    <a:lstStyle/>
                    <a:p>
                      <a:pPr algn="ctr"/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Predicted Label</a:t>
                      </a:r>
                      <a:endParaRPr lang="nl-NL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532949"/>
                  </a:ext>
                </a:extLst>
              </a:tr>
              <a:tr h="4634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2400" dirty="0"/>
                        <a:t>Class = Y</a:t>
                      </a:r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2400" dirty="0"/>
                        <a:t>Class = N</a:t>
                      </a:r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338021"/>
                  </a:ext>
                </a:extLst>
              </a:tr>
              <a:tr h="46347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Actual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Label</a:t>
                      </a:r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2400" dirty="0"/>
                        <a:t>Class = Y</a:t>
                      </a:r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2400" dirty="0"/>
                        <a:t>TP</a:t>
                      </a:r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FN</a:t>
                      </a:r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867176"/>
                  </a:ext>
                </a:extLst>
              </a:tr>
              <a:tr h="4634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2400" dirty="0"/>
                        <a:t>Class = N</a:t>
                      </a:r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FP</a:t>
                      </a:r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TN</a:t>
                      </a:r>
                      <a:endParaRPr lang="nl-NL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5794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4023DFA-1D8E-1D47-0128-75190FA4CD3E}"/>
              </a:ext>
            </a:extLst>
          </p:cNvPr>
          <p:cNvSpPr txBox="1"/>
          <p:nvPr/>
        </p:nvSpPr>
        <p:spPr>
          <a:xfrm>
            <a:off x="7778804" y="2782030"/>
            <a:ext cx="3875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cs typeface="Times New Roman" panose="02020603050405020304" pitchFamily="18" charset="0"/>
              </a:rPr>
              <a:t>TP = True Positive</a:t>
            </a:r>
          </a:p>
          <a:p>
            <a:r>
              <a:rPr lang="en-US" sz="2400" dirty="0">
                <a:solidFill>
                  <a:srgbClr val="002060"/>
                </a:solidFill>
                <a:cs typeface="Times New Roman" panose="02020603050405020304" pitchFamily="18" charset="0"/>
              </a:rPr>
              <a:t>FP = False Positive</a:t>
            </a:r>
          </a:p>
          <a:p>
            <a:r>
              <a:rPr lang="en-US" sz="2400" dirty="0">
                <a:solidFill>
                  <a:srgbClr val="002060"/>
                </a:solidFill>
                <a:cs typeface="Times New Roman" panose="02020603050405020304" pitchFamily="18" charset="0"/>
              </a:rPr>
              <a:t>FN = False Negative</a:t>
            </a:r>
          </a:p>
          <a:p>
            <a:r>
              <a:rPr lang="en-US" sz="2400" dirty="0">
                <a:solidFill>
                  <a:srgbClr val="002060"/>
                </a:solidFill>
                <a:cs typeface="Times New Roman" panose="02020603050405020304" pitchFamily="18" charset="0"/>
              </a:rPr>
              <a:t>TN = Ture Negative</a:t>
            </a:r>
            <a:endParaRPr lang="nl-NL" sz="2400" dirty="0">
              <a:solidFill>
                <a:srgbClr val="002060"/>
              </a:solidFill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553A367-78A5-F3EA-E4A5-CC34F0A86B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788" y="4923214"/>
                <a:ext cx="10910849" cy="18538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sz="2800" dirty="0">
                    <a:latin typeface="+mn-lt"/>
                    <a:cs typeface="Times New Roman" panose="02020603050405020304" pitchFamily="18" charset="0"/>
                  </a:rPr>
                  <a:t>The basic used metric: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𝐴𝑐𝑐𝑢𝑟𝑎𝑐𝑦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𝑇𝑃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𝐹𝑃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+mn-lt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20000"/>
                  </a:lnSpc>
                  <a:buFont typeface="Arial" pitchFamily="34" charset="0"/>
                  <a:buNone/>
                </a:pPr>
                <a:endParaRPr lang="en-US" sz="2800" dirty="0">
                  <a:latin typeface="+mn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553A367-78A5-F3EA-E4A5-CC34F0A86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88" y="4923214"/>
                <a:ext cx="10910849" cy="1853881"/>
              </a:xfrm>
              <a:prstGeom prst="rect">
                <a:avLst/>
              </a:prstGeom>
              <a:blipFill>
                <a:blip r:embed="rId2"/>
                <a:stretch>
                  <a:fillRect l="-930" t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325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E2876-260F-8409-8DC0-E6A4F4326BB6}"/>
              </a:ext>
            </a:extLst>
          </p:cNvPr>
          <p:cNvSpPr txBox="1">
            <a:spLocks/>
          </p:cNvSpPr>
          <p:nvPr/>
        </p:nvSpPr>
        <p:spPr>
          <a:xfrm>
            <a:off x="119613" y="2731973"/>
            <a:ext cx="4487562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</a:t>
            </a:r>
            <a:r>
              <a:rPr lang="nl-NL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Measures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C7080FB-F792-CA25-6233-3E292F0AD8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5588232"/>
                  </p:ext>
                </p:extLst>
              </p:nvPr>
            </p:nvGraphicFramePr>
            <p:xfrm>
              <a:off x="4267199" y="806432"/>
              <a:ext cx="5828270" cy="5623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7109">
                      <a:extLst>
                        <a:ext uri="{9D8B030D-6E8A-4147-A177-3AD203B41FA5}">
                          <a16:colId xmlns:a16="http://schemas.microsoft.com/office/drawing/2014/main" val="2241056485"/>
                        </a:ext>
                      </a:extLst>
                    </a:gridCol>
                    <a:gridCol w="3381161">
                      <a:extLst>
                        <a:ext uri="{9D8B030D-6E8A-4147-A177-3AD203B41FA5}">
                          <a16:colId xmlns:a16="http://schemas.microsoft.com/office/drawing/2014/main" val="3428385986"/>
                        </a:ext>
                      </a:extLst>
                    </a:gridCol>
                  </a:tblGrid>
                  <a:tr h="4634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Measure</a:t>
                          </a:r>
                          <a:endParaRPr lang="nl-NL" sz="24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Formula</a:t>
                          </a:r>
                          <a:endParaRPr lang="nl-NL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5532949"/>
                      </a:ext>
                    </a:extLst>
                  </a:tr>
                  <a:tr h="46347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Accuracy</a:t>
                          </a:r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(acc.)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𝑇𝑃</m:t>
                                    </m:r>
                                    <m: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𝑇𝑁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TP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+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FP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+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TN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+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FN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88338021"/>
                      </a:ext>
                    </a:extLst>
                  </a:tr>
                  <a:tr h="46347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Precision (P)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𝑇𝑃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TP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+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FP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94867176"/>
                      </a:ext>
                    </a:extLst>
                  </a:tr>
                  <a:tr h="77470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Recall</a:t>
                          </a:r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(R)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𝑇𝑃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TP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+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FN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0579422"/>
                      </a:ext>
                    </a:extLst>
                  </a:tr>
                  <a:tr h="46347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>
                              <a:solidFill>
                                <a:schemeClr val="tx1"/>
                              </a:solidFill>
                            </a:rPr>
                            <a:t>F1-Score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u="none" strike="noStrike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f>
                                  <m:fPr>
                                    <m:ctrlP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P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+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R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28040325"/>
                      </a:ext>
                    </a:extLst>
                  </a:tr>
                  <a:tr h="46347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Sensitivity</a:t>
                          </a:r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</a:t>
                          </a: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(TPR)</a:t>
                          </a:r>
                          <a:endParaRPr lang="nl-NL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Recall (TPR)</a:t>
                          </a:r>
                          <a:endParaRPr lang="nl-NL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3912892"/>
                      </a:ext>
                    </a:extLst>
                  </a:tr>
                  <a:tr h="46347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Specificity</a:t>
                          </a:r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(TNR)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𝑇𝑁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TN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+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FP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8504948"/>
                      </a:ext>
                    </a:extLst>
                  </a:tr>
                  <a:tr h="46347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Balanced</a:t>
                          </a:r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</a:t>
                          </a:r>
                          <a:r>
                            <a:rPr lang="nl-NL" sz="240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Accuracy</a:t>
                          </a:r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(BA)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nl-NL" sz="2400" dirty="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</a:rPr>
                                      <m:t>Sensitivity</m:t>
                                    </m:r>
                                    <m:r>
                                      <a:rPr lang="en-US" sz="2400" b="0" i="1" u="none" strike="noStrike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nl-NL" sz="2400" dirty="0" smtClean="0"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</a:rPr>
                                      <m:t>Specificity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2400" b="0" i="0" u="none" strike="noStrike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+mn-lt"/>
                                        <a:ea typeface="Gothic" pitchFamily="2"/>
                                        <a:cs typeface="Lucidasans" pitchFamily="2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nl-NL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946981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C7080FB-F792-CA25-6233-3E292F0AD8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5588232"/>
                  </p:ext>
                </p:extLst>
              </p:nvPr>
            </p:nvGraphicFramePr>
            <p:xfrm>
              <a:off x="4267199" y="806432"/>
              <a:ext cx="5828270" cy="5623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7109">
                      <a:extLst>
                        <a:ext uri="{9D8B030D-6E8A-4147-A177-3AD203B41FA5}">
                          <a16:colId xmlns:a16="http://schemas.microsoft.com/office/drawing/2014/main" val="2241056485"/>
                        </a:ext>
                      </a:extLst>
                    </a:gridCol>
                    <a:gridCol w="3381161">
                      <a:extLst>
                        <a:ext uri="{9D8B030D-6E8A-4147-A177-3AD203B41FA5}">
                          <a16:colId xmlns:a16="http://schemas.microsoft.com/office/drawing/2014/main" val="3428385986"/>
                        </a:ext>
                      </a:extLst>
                    </a:gridCol>
                  </a:tblGrid>
                  <a:tr h="4634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Measure</a:t>
                          </a:r>
                          <a:endParaRPr lang="nl-NL" sz="24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Formula</a:t>
                          </a:r>
                          <a:endParaRPr lang="nl-NL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5532949"/>
                      </a:ext>
                    </a:extLst>
                  </a:tr>
                  <a:tr h="77470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Accuracy</a:t>
                          </a:r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(acc.)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2285" t="-67213" r="-749" b="-5836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8338021"/>
                      </a:ext>
                    </a:extLst>
                  </a:tr>
                  <a:tr h="77470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Precision (P)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2285" t="-167213" r="-749" b="-4836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4867176"/>
                      </a:ext>
                    </a:extLst>
                  </a:tr>
                  <a:tr h="77470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Recall</a:t>
                          </a:r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(R)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2285" t="-267213" r="-749" b="-3836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0579422"/>
                      </a:ext>
                    </a:extLst>
                  </a:tr>
                  <a:tr h="77470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>
                              <a:solidFill>
                                <a:schemeClr val="tx1"/>
                              </a:solidFill>
                            </a:rPr>
                            <a:t>F1-Score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2285" t="-367213" r="-749" b="-2836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8040325"/>
                      </a:ext>
                    </a:extLst>
                  </a:tr>
                  <a:tr h="46347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Sensitivity</a:t>
                          </a:r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</a:t>
                          </a: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(TPR)</a:t>
                          </a:r>
                          <a:endParaRPr lang="nl-NL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Recall (TPR)</a:t>
                          </a:r>
                          <a:endParaRPr lang="nl-NL" sz="240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33912892"/>
                      </a:ext>
                    </a:extLst>
                  </a:tr>
                  <a:tr h="77470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Specificity</a:t>
                          </a:r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(TNR)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2285" t="-527869" r="-749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8504948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nl-NL" sz="240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Balanced</a:t>
                          </a:r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</a:t>
                          </a:r>
                          <a:r>
                            <a:rPr lang="nl-NL" sz="2400" dirty="0" err="1">
                              <a:solidFill>
                                <a:schemeClr val="tx1"/>
                              </a:solidFill>
                              <a:latin typeface="+mn-lt"/>
                            </a:rPr>
                            <a:t>Accuracy</a:t>
                          </a:r>
                          <a:r>
                            <a:rPr lang="nl-NL" sz="2400" dirty="0">
                              <a:solidFill>
                                <a:schemeClr val="tx1"/>
                              </a:solidFill>
                              <a:latin typeface="+mn-lt"/>
                            </a:rPr>
                            <a:t> (BA)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2285" t="-589231" r="-749" b="-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46981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28766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DBFFAD-F171-1E41-ED67-49E581E764A4}"/>
              </a:ext>
            </a:extLst>
          </p:cNvPr>
          <p:cNvSpPr txBox="1">
            <a:spLocks/>
          </p:cNvSpPr>
          <p:nvPr/>
        </p:nvSpPr>
        <p:spPr>
          <a:xfrm>
            <a:off x="581700" y="1130109"/>
            <a:ext cx="2291137" cy="479540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Today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ijdelijke aanduiding voor inhoud 2">
            <a:extLst>
              <a:ext uri="{FF2B5EF4-FFF2-40B4-BE49-F238E27FC236}">
                <a16:creationId xmlns:a16="http://schemas.microsoft.com/office/drawing/2014/main" id="{6CB139E0-B7A3-03CF-6BEF-48A420271B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9099843"/>
              </p:ext>
            </p:extLst>
          </p:nvPr>
        </p:nvGraphicFramePr>
        <p:xfrm>
          <a:off x="3160015" y="486287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4729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B1552-ACEA-9489-FD05-08BEAF3E4E8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14F508D4-8293-8294-9FBB-3BC6351738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390389"/>
                <a:ext cx="10515600" cy="5102486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dirty="0">
                    <a:cs typeface="Times New Roman" panose="02020603050405020304" pitchFamily="18" charset="0"/>
                  </a:rPr>
                  <a:t>Limitation of accuracy metric: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>
                    <a:cs typeface="Times New Roman" panose="02020603050405020304" pitchFamily="18" charset="0"/>
                  </a:rPr>
                  <a:t>The problem of </a:t>
                </a:r>
                <a:r>
                  <a:rPr lang="en-US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unbalanced classes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>
                    <a:cs typeface="Times New Roman" panose="02020603050405020304" pitchFamily="18" charset="0"/>
                  </a:rPr>
                  <a:t>Consider a 2-class problem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dirty="0">
                    <a:cs typeface="Times New Roman" panose="02020603050405020304" pitchFamily="18" charset="0"/>
                  </a:rPr>
                  <a:t>Number of class 1 examples = 9990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n-US" dirty="0">
                    <a:cs typeface="Times New Roman" panose="02020603050405020304" pitchFamily="18" charset="0"/>
                  </a:rPr>
                  <a:t> Number of class 0 examples = 10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dirty="0">
                    <a:cs typeface="Times New Roman" panose="02020603050405020304" pitchFamily="18" charset="0"/>
                  </a:rPr>
                  <a:t>If the model predict everything as class 1</a:t>
                </a: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𝐴𝑐𝑐𝑢𝑟𝑎𝑐𝑦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9990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10000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=99.9%</m:t>
                    </m:r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cs typeface="Times New Roman" panose="02020603050405020304" pitchFamily="18" charset="0"/>
                  </a:rPr>
                  <a:t>Accuracy is misleading because the classifier didn’t predict any class 0 examples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𝑊𝑒𝑖𝑔h𝑡𝑒𝑑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𝐴𝑐𝑐𝑢𝑟𝑎𝑐𝑦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𝑇𝑁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𝐹𝑁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𝐹𝑃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𝑇𝑁</m:t>
                        </m:r>
                      </m:den>
                    </m:f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6">
                <a:extLst>
                  <a:ext uri="{FF2B5EF4-FFF2-40B4-BE49-F238E27FC236}">
                    <a16:creationId xmlns:a16="http://schemas.microsoft.com/office/drawing/2014/main" id="{14F508D4-8293-8294-9FBB-3BC635173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90389"/>
                <a:ext cx="10515600" cy="5102486"/>
              </a:xfrm>
              <a:prstGeom prst="rect">
                <a:avLst/>
              </a:prstGeom>
              <a:blipFill>
                <a:blip r:embed="rId2"/>
                <a:stretch>
                  <a:fillRect l="-965" t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563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83AB0-4BAA-9182-EA4E-14AB3A7572CE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9154886" cy="1200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Classifying hand-written digits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Tijdelijke aanduiding voor inhoud 5" descr="Afbeelding met tafel&#10;&#10;Automatisch gegenereerde beschrijving">
            <a:extLst>
              <a:ext uri="{FF2B5EF4-FFF2-40B4-BE49-F238E27FC236}">
                <a16:creationId xmlns:a16="http://schemas.microsoft.com/office/drawing/2014/main" id="{942BA560-D485-03A0-86F8-1CC2BFA94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93" y="1316842"/>
            <a:ext cx="8463038" cy="514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26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;g10d14715c52_2_2">
            <a:extLst>
              <a:ext uri="{FF2B5EF4-FFF2-40B4-BE49-F238E27FC236}">
                <a16:creationId xmlns:a16="http://schemas.microsoft.com/office/drawing/2014/main" id="{581B160D-2C25-5BF7-598E-AFB38B85A8C2}"/>
              </a:ext>
            </a:extLst>
          </p:cNvPr>
          <p:cNvSpPr txBox="1"/>
          <p:nvPr/>
        </p:nvSpPr>
        <p:spPr>
          <a:xfrm>
            <a:off x="4459951" y="4349875"/>
            <a:ext cx="3904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400" b="1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Coding Time</a:t>
            </a:r>
            <a:endParaRPr sz="3400" b="0" i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194;g10d14715c52_2_2">
            <a:extLst>
              <a:ext uri="{FF2B5EF4-FFF2-40B4-BE49-F238E27FC236}">
                <a16:creationId xmlns:a16="http://schemas.microsoft.com/office/drawing/2014/main" id="{3FA38B44-815D-2206-E1C6-78EC84820EEA}"/>
              </a:ext>
            </a:extLst>
          </p:cNvPr>
          <p:cNvCxnSpPr/>
          <p:nvPr/>
        </p:nvCxnSpPr>
        <p:spPr>
          <a:xfrm>
            <a:off x="786580" y="4959475"/>
            <a:ext cx="9730500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Graphic 3" descr="Programmer male with solid fill">
            <a:extLst>
              <a:ext uri="{FF2B5EF4-FFF2-40B4-BE49-F238E27FC236}">
                <a16:creationId xmlns:a16="http://schemas.microsoft.com/office/drawing/2014/main" id="{532E4530-C1EA-A91D-AC2F-9ACE6B610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500" y="485504"/>
            <a:ext cx="3400697" cy="340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07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g10d14715c52_2_52">
            <a:extLst>
              <a:ext uri="{FF2B5EF4-FFF2-40B4-BE49-F238E27FC236}">
                <a16:creationId xmlns:a16="http://schemas.microsoft.com/office/drawing/2014/main" id="{3701D5C3-FA08-A5E7-6D98-314D32CC88F8}"/>
              </a:ext>
            </a:extLst>
          </p:cNvPr>
          <p:cNvSpPr txBox="1"/>
          <p:nvPr/>
        </p:nvSpPr>
        <p:spPr>
          <a:xfrm>
            <a:off x="4302133" y="1136711"/>
            <a:ext cx="358773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Coffee Break </a:t>
            </a:r>
            <a:endParaRPr sz="3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201;g10d14715c52_2_52">
            <a:extLst>
              <a:ext uri="{FF2B5EF4-FFF2-40B4-BE49-F238E27FC236}">
                <a16:creationId xmlns:a16="http://schemas.microsoft.com/office/drawing/2014/main" id="{2555F9BA-A953-8EC2-48B2-DD186ABAE187}"/>
              </a:ext>
            </a:extLst>
          </p:cNvPr>
          <p:cNvCxnSpPr/>
          <p:nvPr/>
        </p:nvCxnSpPr>
        <p:spPr>
          <a:xfrm>
            <a:off x="786580" y="4959475"/>
            <a:ext cx="9730500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Graphic 3" descr="Coffee with solid fill">
            <a:extLst>
              <a:ext uri="{FF2B5EF4-FFF2-40B4-BE49-F238E27FC236}">
                <a16:creationId xmlns:a16="http://schemas.microsoft.com/office/drawing/2014/main" id="{5721E79B-0589-FA03-CA1E-C348A8D09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825" y="2159669"/>
            <a:ext cx="2799806" cy="279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29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22A9AC-CB6F-61E2-5447-5CB4CA954731}"/>
              </a:ext>
            </a:extLst>
          </p:cNvPr>
          <p:cNvSpPr txBox="1">
            <a:spLocks/>
          </p:cNvSpPr>
          <p:nvPr/>
        </p:nvSpPr>
        <p:spPr>
          <a:xfrm>
            <a:off x="1202028" y="2706130"/>
            <a:ext cx="8277726" cy="5237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Model and Data Bias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96A6FA-7A45-1307-96B3-669F42596CFC}"/>
              </a:ext>
            </a:extLst>
          </p:cNvPr>
          <p:cNvCxnSpPr>
            <a:cxnSpLocks/>
          </p:cNvCxnSpPr>
          <p:nvPr/>
        </p:nvCxnSpPr>
        <p:spPr>
          <a:xfrm>
            <a:off x="1029405" y="3429000"/>
            <a:ext cx="9730554" cy="0"/>
          </a:xfrm>
          <a:prstGeom prst="line">
            <a:avLst/>
          </a:prstGeom>
          <a:ln w="95250"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000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B2D52-3C5A-FCA4-21D3-E205D285EFB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Unfair Algorithms – Apple Card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B155D4B9-543E-3704-4376-647D5C4AD985}"/>
              </a:ext>
            </a:extLst>
          </p:cNvPr>
          <p:cNvSpPr txBox="1">
            <a:spLocks/>
          </p:cNvSpPr>
          <p:nvPr/>
        </p:nvSpPr>
        <p:spPr>
          <a:xfrm>
            <a:off x="2270649" y="6310312"/>
            <a:ext cx="8360376" cy="78281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www.bloomberg.com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/opinion/articles/2019-11-11/is-the-apple-and-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goldman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-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sachs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-credit-card-sexist, https://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www.theguardian.com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/technology/2019/</a:t>
            </a:r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nov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/10/apple-card-issuer-investigated-after-claims-of-sexist-credit-checks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79740B9-4767-48C2-66DC-34DFBE29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57" y="1251284"/>
            <a:ext cx="11292143" cy="4714471"/>
          </a:xfrm>
          <a:prstGeom prst="rect">
            <a:avLst/>
          </a:prstGeom>
        </p:spPr>
      </p:pic>
      <p:pic>
        <p:nvPicPr>
          <p:cNvPr id="5" name="Graphic 4" descr="Weights Uneven with solid fill">
            <a:extLst>
              <a:ext uri="{FF2B5EF4-FFF2-40B4-BE49-F238E27FC236}">
                <a16:creationId xmlns:a16="http://schemas.microsoft.com/office/drawing/2014/main" id="{4885D319-EF6D-37E3-349F-F3F56C852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1025" y="3774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07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9A0E5-3DA1-1112-E6B9-003D61A5C28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Unfair Algorithms – Word Embeddings in NLP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B89D224C-BD61-5D93-1492-F16D66D5C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26" y="2021867"/>
            <a:ext cx="6325264" cy="3306825"/>
          </a:xfrm>
          <a:prstGeom prst="rect">
            <a:avLst/>
          </a:prstGeom>
        </p:spPr>
      </p:pic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4143E33B-7130-A32D-B286-67230F645BD0}"/>
              </a:ext>
            </a:extLst>
          </p:cNvPr>
          <p:cNvSpPr txBox="1">
            <a:spLocks/>
          </p:cNvSpPr>
          <p:nvPr/>
        </p:nvSpPr>
        <p:spPr>
          <a:xfrm>
            <a:off x="1282701" y="5513606"/>
            <a:ext cx="8279309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Bolukbasi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T., Chang, K. W., Zou, J.,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Saligrama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V., &amp;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Kalai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A. (2016). Man is to computer programmer as woman is to homemaker? debiasing word embeddings. NIPS’16.</a:t>
            </a:r>
          </a:p>
        </p:txBody>
      </p:sp>
      <p:pic>
        <p:nvPicPr>
          <p:cNvPr id="5" name="Graphic 4" descr="Weights Uneven with solid fill">
            <a:extLst>
              <a:ext uri="{FF2B5EF4-FFF2-40B4-BE49-F238E27FC236}">
                <a16:creationId xmlns:a16="http://schemas.microsoft.com/office/drawing/2014/main" id="{B3F55210-75DF-8A59-73E7-83D716ED4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1025" y="377462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D8DDC-90AF-2FE8-4A8B-BF1B021B18A3}"/>
              </a:ext>
            </a:extLst>
          </p:cNvPr>
          <p:cNvSpPr txBox="1"/>
          <p:nvPr/>
        </p:nvSpPr>
        <p:spPr>
          <a:xfrm>
            <a:off x="327757" y="4213653"/>
            <a:ext cx="4844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/>
              <a:t>she</a:t>
            </a:r>
            <a:endParaRPr lang="LID4096" sz="15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CDA9C-24F2-2148-D520-4C09716ED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089" y="2504313"/>
            <a:ext cx="2825684" cy="258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62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47AB4-73FF-144E-8D54-8EED59D3C67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Unfair Algorithms – Google Advertisements 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FF6069C-A938-69E2-C2CF-1066BD5A58B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48328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 the advertisement section of Google in search results:</a:t>
            </a:r>
          </a:p>
          <a:p>
            <a:r>
              <a:rPr lang="en-US"/>
              <a:t>Sexual bias against females via job ads</a:t>
            </a:r>
          </a:p>
          <a:p>
            <a:r>
              <a:rPr lang="en-US"/>
              <a:t>Racial bias against African-American and Latin people based on names</a:t>
            </a:r>
          </a:p>
          <a:p>
            <a:endParaRPr lang="en-US"/>
          </a:p>
          <a:p>
            <a:r>
              <a:rPr lang="en-US"/>
              <a:t>Later Google worked on these issues</a:t>
            </a:r>
            <a:endParaRPr lang="en-US" dirty="0"/>
          </a:p>
        </p:txBody>
      </p:sp>
      <p:pic>
        <p:nvPicPr>
          <p:cNvPr id="4" name="Graphic 3" descr="Weights Uneven with solid fill">
            <a:extLst>
              <a:ext uri="{FF2B5EF4-FFF2-40B4-BE49-F238E27FC236}">
                <a16:creationId xmlns:a16="http://schemas.microsoft.com/office/drawing/2014/main" id="{624FF0F5-502B-A8D1-9726-BB0EC2C55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1025" y="377462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AAFCDB-F9C9-3E7D-453C-9F24A6747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1489" y="1825625"/>
            <a:ext cx="4223936" cy="3375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AF8FA2-2D01-F4A2-A3FA-2CBA9B81579C}"/>
              </a:ext>
            </a:extLst>
          </p:cNvPr>
          <p:cNvSpPr txBox="1"/>
          <p:nvPr/>
        </p:nvSpPr>
        <p:spPr>
          <a:xfrm>
            <a:off x="2366986" y="6308209"/>
            <a:ext cx="779957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Latanya Sweeney. “Discrimination in online ad delivery”. In: Communications of the ACM 56.5 (2013), pages 44–54.</a:t>
            </a:r>
            <a:endParaRPr lang="LID4096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032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674DFC-04E5-747E-6AA2-792BCF923B2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Unfair Algorithms – Nikon Smart Cameras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0925D50-874E-7692-D91F-F65289005AE6}"/>
              </a:ext>
            </a:extLst>
          </p:cNvPr>
          <p:cNvSpPr txBox="1">
            <a:spLocks/>
          </p:cNvSpPr>
          <p:nvPr/>
        </p:nvSpPr>
        <p:spPr>
          <a:xfrm>
            <a:off x="838201" y="1825625"/>
            <a:ext cx="52578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Racial bias while providing service:</a:t>
            </a:r>
          </a:p>
          <a:p>
            <a:r>
              <a:rPr lang="en-US"/>
              <a:t>Nikon’s facial recognition algorithm in smart cameras</a:t>
            </a:r>
          </a:p>
          <a:p>
            <a:r>
              <a:rPr lang="en-US"/>
              <a:t>Failed at recognizing the eyes of Asian people</a:t>
            </a:r>
          </a:p>
          <a:p>
            <a:endParaRPr lang="en-US"/>
          </a:p>
          <a:p>
            <a:r>
              <a:rPr lang="en-US"/>
              <a:t>Later fixed by Nikon</a:t>
            </a:r>
            <a:endParaRPr lang="en-US" dirty="0"/>
          </a:p>
        </p:txBody>
      </p:sp>
      <p:pic>
        <p:nvPicPr>
          <p:cNvPr id="6" name="Graphic 5" descr="Weights Uneven with solid fill">
            <a:extLst>
              <a:ext uri="{FF2B5EF4-FFF2-40B4-BE49-F238E27FC236}">
                <a16:creationId xmlns:a16="http://schemas.microsoft.com/office/drawing/2014/main" id="{8CABC2B1-3EE0-3032-C151-BCDECC5CE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1025" y="377462"/>
            <a:ext cx="914400" cy="914400"/>
          </a:xfrm>
          <a:prstGeom prst="rect">
            <a:avLst/>
          </a:prstGeom>
        </p:spPr>
      </p:pic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7C22F392-079C-1991-F1E9-4568609DC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674" r="12674"/>
          <a:stretch>
            <a:fillRect/>
          </a:stretch>
        </p:blipFill>
        <p:spPr>
          <a:xfrm>
            <a:off x="6310841" y="1387968"/>
            <a:ext cx="5562600" cy="4864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EAAD8E-B580-71FE-09DD-65B3FB40CE65}"/>
              </a:ext>
            </a:extLst>
          </p:cNvPr>
          <p:cNvSpPr txBox="1"/>
          <p:nvPr/>
        </p:nvSpPr>
        <p:spPr>
          <a:xfrm>
            <a:off x="2314296" y="6400542"/>
            <a:ext cx="987770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Adam Rose. “Are Face-Detection Cameras Racist?” </a:t>
            </a:r>
            <a:r>
              <a:rPr lang="en-GB" sz="12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In:TIME</a:t>
            </a:r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(Jan. 2010).url:http://content.time.com/time/business/article/0,8599,1954643,00.html.</a:t>
            </a:r>
            <a:endParaRPr lang="LID4096" sz="1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812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3138-CA77-1195-1F29-63313C60502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156269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More Examples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16FB6-2477-B654-57C0-0A1283ADACB4}"/>
              </a:ext>
            </a:extLst>
          </p:cNvPr>
          <p:cNvSpPr txBox="1"/>
          <p:nvPr/>
        </p:nvSpPr>
        <p:spPr>
          <a:xfrm>
            <a:off x="6523563" y="4176495"/>
            <a:ext cx="55693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GB" sz="12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www.loc.gov</a:t>
            </a:r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/item/global-legal-monitor/2020-03-13/netherlands-court-prohibits-governments-use-of-ai-software-to-detect-welfare-fraud/</a:t>
            </a:r>
            <a:endParaRPr lang="LID4096" sz="1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15B5F4D-0B27-8703-F0F9-9F4223967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16" y="2104127"/>
            <a:ext cx="6138770" cy="17217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B27ED98-040A-2E29-8FF9-0E737F2A9D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986" y="2104127"/>
            <a:ext cx="5745892" cy="2072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7CA684-EB18-84DE-8B30-0333D9356A7E}"/>
              </a:ext>
            </a:extLst>
          </p:cNvPr>
          <p:cNvSpPr txBox="1"/>
          <p:nvPr/>
        </p:nvSpPr>
        <p:spPr>
          <a:xfrm>
            <a:off x="208216" y="3991829"/>
            <a:ext cx="574589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GB" sz="12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www.inc.com</a:t>
            </a:r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12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guadalupe-gonzalez</a:t>
            </a:r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/amazon-artificial-intelligence-ai-hiring-tool-</a:t>
            </a:r>
            <a:r>
              <a:rPr lang="en-GB" sz="1200" b="0" i="0" dirty="0" err="1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hr.html</a:t>
            </a:r>
            <a:r>
              <a:rPr lang="en-GB" sz="1200" b="0" i="0" dirty="0">
                <a:solidFill>
                  <a:schemeClr val="accent5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#:~:text=Amazon%20discovered%20a%20problem%20with,the%20best%20candidates%2C%20Reuters%20reports.</a:t>
            </a:r>
            <a:endParaRPr lang="LID4096" sz="1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017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32BC4F-9756-C037-1249-21CDAF16028F}"/>
              </a:ext>
            </a:extLst>
          </p:cNvPr>
          <p:cNvSpPr txBox="1">
            <a:spLocks/>
          </p:cNvSpPr>
          <p:nvPr/>
        </p:nvSpPr>
        <p:spPr>
          <a:xfrm>
            <a:off x="1202028" y="2620260"/>
            <a:ext cx="8277726" cy="609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Classification</a:t>
            </a:r>
            <a:endParaRPr lang="nl-NL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6357A0-18EF-8AED-62E1-75F0A8F6656B}"/>
              </a:ext>
            </a:extLst>
          </p:cNvPr>
          <p:cNvCxnSpPr>
            <a:cxnSpLocks/>
          </p:cNvCxnSpPr>
          <p:nvPr/>
        </p:nvCxnSpPr>
        <p:spPr>
          <a:xfrm>
            <a:off x="1029405" y="3429000"/>
            <a:ext cx="9730554" cy="0"/>
          </a:xfrm>
          <a:prstGeom prst="line">
            <a:avLst/>
          </a:prstGeom>
          <a:ln w="95250"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644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0B63D-9FAE-A9E9-FE1E-623C0063C5D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Reasons 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3EA734A1-438A-929B-934A-3F0A69A8DFE0}"/>
              </a:ext>
            </a:extLst>
          </p:cNvPr>
          <p:cNvSpPr txBox="1">
            <a:spLocks/>
          </p:cNvSpPr>
          <p:nvPr/>
        </p:nvSpPr>
        <p:spPr>
          <a:xfrm>
            <a:off x="838200" y="1390389"/>
            <a:ext cx="10515600" cy="51024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nl-NL">
                <a:cs typeface="Times New Roman" panose="02020603050405020304" pitchFamily="18" charset="0"/>
              </a:rPr>
              <a:t>Historical bias in the decision variable</a:t>
            </a:r>
          </a:p>
          <a:p>
            <a:pPr>
              <a:lnSpc>
                <a:spcPct val="120000"/>
              </a:lnSpc>
            </a:pPr>
            <a:r>
              <a:rPr lang="en-US" altLang="nl-NL">
                <a:cs typeface="Times New Roman" panose="02020603050405020304" pitchFamily="18" charset="0"/>
              </a:rPr>
              <a:t>Limited / less informative features</a:t>
            </a:r>
          </a:p>
          <a:p>
            <a:pPr>
              <a:lnSpc>
                <a:spcPct val="120000"/>
              </a:lnSpc>
            </a:pPr>
            <a:r>
              <a:rPr lang="en-US" altLang="nl-NL">
                <a:cs typeface="Times New Roman" panose="02020603050405020304" pitchFamily="18" charset="0"/>
              </a:rPr>
              <a:t>Biased data collection</a:t>
            </a:r>
          </a:p>
          <a:p>
            <a:pPr>
              <a:lnSpc>
                <a:spcPct val="120000"/>
              </a:lnSpc>
            </a:pPr>
            <a:r>
              <a:rPr lang="en-US" altLang="nl-NL">
                <a:cs typeface="Times New Roman" panose="02020603050405020304" pitchFamily="18" charset="0"/>
              </a:rPr>
              <a:t>Imbalanced representation of different demographic groups</a:t>
            </a:r>
          </a:p>
          <a:p>
            <a:pPr>
              <a:lnSpc>
                <a:spcPct val="120000"/>
              </a:lnSpc>
            </a:pPr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605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57A0A-15BF-4862-EBB8-09B0427C4FD5}"/>
              </a:ext>
            </a:extLst>
          </p:cNvPr>
          <p:cNvSpPr txBox="1">
            <a:spLocks/>
          </p:cNvSpPr>
          <p:nvPr/>
        </p:nvSpPr>
        <p:spPr>
          <a:xfrm>
            <a:off x="0" y="1686453"/>
            <a:ext cx="5837626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nl-NL" sz="3200" b="1" dirty="0"/>
              <a:t>One gets more than is needed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nl-NL" sz="3200" b="1" dirty="0"/>
              <a:t>Huge disparity is created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115EA8B-AA63-38CB-3123-37F0C99431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10" r="74303" b="31989"/>
          <a:stretch/>
        </p:blipFill>
        <p:spPr>
          <a:xfrm>
            <a:off x="6354376" y="-401765"/>
            <a:ext cx="3466011" cy="688228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A26B992-C3B5-E57B-7D9E-4D802265679D}"/>
              </a:ext>
            </a:extLst>
          </p:cNvPr>
          <p:cNvSpPr txBox="1">
            <a:spLocks/>
          </p:cNvSpPr>
          <p:nvPr/>
        </p:nvSpPr>
        <p:spPr>
          <a:xfrm>
            <a:off x="393357" y="377482"/>
            <a:ext cx="105156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Consequences</a:t>
            </a:r>
            <a:r>
              <a:rPr lang="nl-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886996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1C97A-A26C-47CA-19A7-AA3CC148636D}"/>
              </a:ext>
            </a:extLst>
          </p:cNvPr>
          <p:cNvSpPr txBox="1">
            <a:spLocks/>
          </p:cNvSpPr>
          <p:nvPr/>
        </p:nvSpPr>
        <p:spPr>
          <a:xfrm>
            <a:off x="0" y="1581950"/>
            <a:ext cx="5603966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nl-NL" sz="3200" b="1" dirty="0"/>
              <a:t>Equality: everyone benefits from the same support 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Equity: everyone gets the needed support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3200" b="1" dirty="0"/>
              <a:t>Justice: remove the causes of inequity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395FDFA-3DC5-D4F6-18AE-8B30817EB5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7" b="31263"/>
          <a:stretch/>
        </p:blipFill>
        <p:spPr>
          <a:xfrm>
            <a:off x="5511694" y="1223046"/>
            <a:ext cx="6558386" cy="44592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5252D97-D481-16F2-9B74-421BAD7DE680}"/>
              </a:ext>
            </a:extLst>
          </p:cNvPr>
          <p:cNvSpPr txBox="1">
            <a:spLocks/>
          </p:cNvSpPr>
          <p:nvPr/>
        </p:nvSpPr>
        <p:spPr>
          <a:xfrm>
            <a:off x="393357" y="377482"/>
            <a:ext cx="105156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nl-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lang="nl-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nl-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r>
              <a:rPr lang="nl-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 </a:t>
            </a:r>
          </a:p>
        </p:txBody>
      </p:sp>
    </p:spTree>
    <p:extLst>
      <p:ext uri="{BB962C8B-B14F-4D97-AF65-F5344CB8AC3E}">
        <p14:creationId xmlns:p14="http://schemas.microsoft.com/office/powerpoint/2010/main" val="3955181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02ECBA-AFDB-3F66-3952-4892140CD0A5}"/>
              </a:ext>
            </a:extLst>
          </p:cNvPr>
          <p:cNvSpPr txBox="1">
            <a:spLocks/>
          </p:cNvSpPr>
          <p:nvPr/>
        </p:nvSpPr>
        <p:spPr>
          <a:xfrm>
            <a:off x="1202028" y="2706130"/>
            <a:ext cx="8277726" cy="5237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Fairness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6EE9A36-8E17-FC4C-2B7C-485C7885633E}"/>
              </a:ext>
            </a:extLst>
          </p:cNvPr>
          <p:cNvCxnSpPr>
            <a:cxnSpLocks/>
          </p:cNvCxnSpPr>
          <p:nvPr/>
        </p:nvCxnSpPr>
        <p:spPr>
          <a:xfrm>
            <a:off x="1029405" y="3429000"/>
            <a:ext cx="9730554" cy="0"/>
          </a:xfrm>
          <a:prstGeom prst="line">
            <a:avLst/>
          </a:prstGeom>
          <a:ln w="95250"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037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3407E3-5437-9984-5E92-179C8DAEF0DE}"/>
              </a:ext>
            </a:extLst>
          </p:cNvPr>
          <p:cNvSpPr txBox="1">
            <a:spLocks/>
          </p:cNvSpPr>
          <p:nvPr/>
        </p:nvSpPr>
        <p:spPr>
          <a:xfrm>
            <a:off x="1524000" y="123196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/>
              <a:t>What do you think is fair?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44530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74BA28B-1B6C-7EF4-3877-F29F014AA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4D7893-C0C7-FEC9-A52C-F2FB28201CB1}"/>
              </a:ext>
            </a:extLst>
          </p:cNvPr>
          <p:cNvSpPr txBox="1"/>
          <p:nvPr/>
        </p:nvSpPr>
        <p:spPr>
          <a:xfrm>
            <a:off x="7095067" y="6487386"/>
            <a:ext cx="49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www.bbc.com</a:t>
            </a:r>
            <a:r>
              <a:rPr lang="en-US" dirty="0">
                <a:solidFill>
                  <a:srgbClr val="0070C0"/>
                </a:solidFill>
              </a:rPr>
              <a:t>/news/business-16296146</a:t>
            </a:r>
          </a:p>
        </p:txBody>
      </p:sp>
    </p:spTree>
    <p:extLst>
      <p:ext uri="{BB962C8B-B14F-4D97-AF65-F5344CB8AC3E}">
        <p14:creationId xmlns:p14="http://schemas.microsoft.com/office/powerpoint/2010/main" val="1182665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603044-07D7-B20F-DB40-72D9119739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39" r="2" b="2"/>
          <a:stretch/>
        </p:blipFill>
        <p:spPr>
          <a:xfrm>
            <a:off x="2664294" y="-1"/>
            <a:ext cx="9526226" cy="3405188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05CAAA9-0FD5-D930-B744-8231AF7FD8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440"/>
          <a:stretch/>
        </p:blipFill>
        <p:spPr>
          <a:xfrm>
            <a:off x="2660676" y="3452815"/>
            <a:ext cx="9531324" cy="3405187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AC85E6-2116-3D19-E631-E00D4EF1D55D}"/>
              </a:ext>
            </a:extLst>
          </p:cNvPr>
          <p:cNvSpPr txBox="1"/>
          <p:nvPr/>
        </p:nvSpPr>
        <p:spPr>
          <a:xfrm>
            <a:off x="198846" y="5749593"/>
            <a:ext cx="4386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inequality.org</a:t>
            </a:r>
            <a:r>
              <a:rPr lang="en-US" dirty="0">
                <a:solidFill>
                  <a:srgbClr val="0070C0"/>
                </a:solidFill>
              </a:rPr>
              <a:t>/research/penalties-workplace-abuse/</a:t>
            </a:r>
          </a:p>
        </p:txBody>
      </p:sp>
    </p:spTree>
    <p:extLst>
      <p:ext uri="{BB962C8B-B14F-4D97-AF65-F5344CB8AC3E}">
        <p14:creationId xmlns:p14="http://schemas.microsoft.com/office/powerpoint/2010/main" val="3633545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96378-7F9B-1BFD-2B83-48DCD0E079C3}"/>
              </a:ext>
            </a:extLst>
          </p:cNvPr>
          <p:cNvSpPr txBox="1">
            <a:spLocks/>
          </p:cNvSpPr>
          <p:nvPr/>
        </p:nvSpPr>
        <p:spPr>
          <a:xfrm>
            <a:off x="459376" y="-14005"/>
            <a:ext cx="5915297" cy="1108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 dirty="0"/>
              <a:t>Protected Attributes </a:t>
            </a:r>
            <a:endParaRPr lang="en-US" sz="3200" b="1" dirty="0"/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6C85E12-27DB-7751-022D-5D5876769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352" y="1456267"/>
            <a:ext cx="7930587" cy="3945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4AF75A-C66E-DF95-E336-278751872513}"/>
              </a:ext>
            </a:extLst>
          </p:cNvPr>
          <p:cNvSpPr txBox="1"/>
          <p:nvPr/>
        </p:nvSpPr>
        <p:spPr>
          <a:xfrm>
            <a:off x="1375606" y="5578341"/>
            <a:ext cx="778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</a:t>
            </a:r>
            <a:r>
              <a:rPr lang="en-US" dirty="0" err="1">
                <a:solidFill>
                  <a:srgbClr val="0070C0"/>
                </a:solidFill>
              </a:rPr>
              <a:t>www.equalityhumanrights.com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en</a:t>
            </a:r>
            <a:r>
              <a:rPr lang="en-US" dirty="0">
                <a:solidFill>
                  <a:srgbClr val="0070C0"/>
                </a:solidFill>
              </a:rPr>
              <a:t>/equality-act/protected-characteristics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1097403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78D6D-CBD2-9F0D-DF98-47BBD198695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What is Fairness?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3F6A7-C3C8-B7C9-3C80-8D3D5D9F0279}"/>
              </a:ext>
            </a:extLst>
          </p:cNvPr>
          <p:cNvSpPr txBox="1">
            <a:spLocks/>
          </p:cNvSpPr>
          <p:nvPr/>
        </p:nvSpPr>
        <p:spPr>
          <a:xfrm>
            <a:off x="838200" y="1251284"/>
            <a:ext cx="10515600" cy="494828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nl-NL"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nl-NL"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nl-NL">
                <a:cs typeface="Times New Roman" panose="02020603050405020304" pitchFamily="18" charset="0"/>
              </a:rPr>
              <a:t>“Fairness is the absence of any prejudice or favoritism towards an individual or a group based on their intrinsic or acquired traits in the decision-making context”</a:t>
            </a:r>
            <a:endParaRPr lang="en-US" altLang="nl-NL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3465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2474B-D540-CEEE-0FFE-A84942B59967}"/>
              </a:ext>
            </a:extLst>
          </p:cNvPr>
          <p:cNvSpPr txBox="1">
            <a:spLocks/>
          </p:cNvSpPr>
          <p:nvPr/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Fairness Through Unawareness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BD82E9-1D4F-88DA-529C-8DADA3029784}"/>
              </a:ext>
            </a:extLst>
          </p:cNvPr>
          <p:cNvSpPr txBox="1">
            <a:spLocks/>
          </p:cNvSpPr>
          <p:nvPr/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What if you do not even collect sensitive data?</a:t>
            </a:r>
          </a:p>
          <a:p>
            <a:pPr lvl="1"/>
            <a:r>
              <a:rPr lang="nl-NL"/>
              <a:t>Useful to have the sensitive features to check for fairness</a:t>
            </a:r>
          </a:p>
          <a:p>
            <a:endParaRPr lang="nl-NL"/>
          </a:p>
          <a:p>
            <a:r>
              <a:rPr lang="nl-NL"/>
              <a:t>Removing features does not always work</a:t>
            </a:r>
          </a:p>
          <a:p>
            <a:pPr lvl="1"/>
            <a:r>
              <a:rPr lang="nl-NL"/>
              <a:t>Proxies</a:t>
            </a:r>
          </a:p>
          <a:p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47813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29B22-CB00-0ACA-570A-498682189F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Topics</a:t>
            </a:r>
            <a:endParaRPr lang="nl-NL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7B234-5169-5E1E-5D66-CF9DBCEEAB98}"/>
              </a:ext>
            </a:extLst>
          </p:cNvPr>
          <p:cNvSpPr txBox="1">
            <a:spLocks/>
          </p:cNvSpPr>
          <p:nvPr/>
        </p:nvSpPr>
        <p:spPr>
          <a:xfrm>
            <a:off x="838200" y="1544595"/>
            <a:ext cx="10515600" cy="494828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797" indent="-342797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  <a:p>
            <a:pPr marL="799997" lvl="1" indent="-342797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Train-Test Split</a:t>
            </a:r>
          </a:p>
          <a:p>
            <a:pPr marL="799997" lvl="1" indent="-342797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Algorithms</a:t>
            </a:r>
          </a:p>
          <a:p>
            <a:pPr marL="799997" lvl="1" indent="-342797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Evaluation</a:t>
            </a:r>
          </a:p>
          <a:p>
            <a:pPr marL="342797" indent="-342797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9168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E50EA56-185C-CC4B-02D8-82025DFA4A2C}"/>
              </a:ext>
            </a:extLst>
          </p:cNvPr>
          <p:cNvSpPr txBox="1">
            <a:spLocks/>
          </p:cNvSpPr>
          <p:nvPr/>
        </p:nvSpPr>
        <p:spPr>
          <a:xfrm>
            <a:off x="481928" y="548641"/>
            <a:ext cx="9942716" cy="15544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Parity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4CF8C64A-17AC-B463-ECB9-C446A425B826}"/>
              </a:ext>
            </a:extLst>
          </p:cNvPr>
          <p:cNvSpPr txBox="1">
            <a:spLocks/>
          </p:cNvSpPr>
          <p:nvPr/>
        </p:nvSpPr>
        <p:spPr>
          <a:xfrm>
            <a:off x="481928" y="2103121"/>
            <a:ext cx="9941319" cy="337204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>
                <a:cs typeface="Times New Roman" panose="02020603050405020304" pitchFamily="18" charset="0"/>
              </a:rPr>
              <a:t>People of different groups should have the same probability of getting the positive outcome</a:t>
            </a:r>
          </a:p>
          <a:p>
            <a:endParaRPr lang="nl-NL">
              <a:cs typeface="Times New Roman" panose="02020603050405020304" pitchFamily="18" charset="0"/>
            </a:endParaRPr>
          </a:p>
          <a:p>
            <a:r>
              <a:rPr lang="nl-NL">
                <a:cs typeface="Times New Roman" panose="02020603050405020304" pitchFamily="18" charset="0"/>
              </a:rPr>
              <a:t>Disparate Impact Ratio</a:t>
            </a:r>
          </a:p>
          <a:p>
            <a:pPr lvl="1"/>
            <a:r>
              <a:rPr lang="nl-NL">
                <a:cs typeface="Times New Roman" panose="02020603050405020304" pitchFamily="18" charset="0"/>
              </a:rPr>
              <a:t>Base rate unprivileged / base rate privileged</a:t>
            </a:r>
          </a:p>
          <a:p>
            <a:pPr lvl="1"/>
            <a:r>
              <a:rPr lang="nl-NL">
                <a:cs typeface="Times New Roman" panose="02020603050405020304" pitchFamily="18" charset="0"/>
              </a:rPr>
              <a:t>Should be between 0.8 and 1.25</a:t>
            </a:r>
          </a:p>
          <a:p>
            <a:pPr lvl="1"/>
            <a:endParaRPr lang="nl-NL" sz="2000" dirty="0"/>
          </a:p>
        </p:txBody>
      </p:sp>
      <p:sp>
        <p:nvSpPr>
          <p:cNvPr id="6" name="Ovaal 3">
            <a:extLst>
              <a:ext uri="{FF2B5EF4-FFF2-40B4-BE49-F238E27FC236}">
                <a16:creationId xmlns:a16="http://schemas.microsoft.com/office/drawing/2014/main" id="{4A69369C-D8B0-A81C-A892-5D65E5C0F813}"/>
              </a:ext>
            </a:extLst>
          </p:cNvPr>
          <p:cNvSpPr/>
          <p:nvPr/>
        </p:nvSpPr>
        <p:spPr>
          <a:xfrm>
            <a:off x="7049836" y="5320747"/>
            <a:ext cx="284480" cy="3352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al 13">
            <a:extLst>
              <a:ext uri="{FF2B5EF4-FFF2-40B4-BE49-F238E27FC236}">
                <a16:creationId xmlns:a16="http://schemas.microsoft.com/office/drawing/2014/main" id="{CB59A322-1A62-88B7-5E70-B3AFA08E206A}"/>
              </a:ext>
            </a:extLst>
          </p:cNvPr>
          <p:cNvSpPr/>
          <p:nvPr/>
        </p:nvSpPr>
        <p:spPr>
          <a:xfrm>
            <a:off x="7324156" y="5634850"/>
            <a:ext cx="284480" cy="335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al 15">
            <a:extLst>
              <a:ext uri="{FF2B5EF4-FFF2-40B4-BE49-F238E27FC236}">
                <a16:creationId xmlns:a16="http://schemas.microsoft.com/office/drawing/2014/main" id="{E10C91F6-4617-4011-2DAA-F790C89854E3}"/>
              </a:ext>
            </a:extLst>
          </p:cNvPr>
          <p:cNvSpPr/>
          <p:nvPr/>
        </p:nvSpPr>
        <p:spPr>
          <a:xfrm>
            <a:off x="7694000" y="5305507"/>
            <a:ext cx="284480" cy="3352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al 17">
            <a:extLst>
              <a:ext uri="{FF2B5EF4-FFF2-40B4-BE49-F238E27FC236}">
                <a16:creationId xmlns:a16="http://schemas.microsoft.com/office/drawing/2014/main" id="{B34D475E-8896-218A-4377-1EC9D00C9D51}"/>
              </a:ext>
            </a:extLst>
          </p:cNvPr>
          <p:cNvSpPr/>
          <p:nvPr/>
        </p:nvSpPr>
        <p:spPr>
          <a:xfrm>
            <a:off x="7694000" y="5915795"/>
            <a:ext cx="284480" cy="335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al 18">
            <a:extLst>
              <a:ext uri="{FF2B5EF4-FFF2-40B4-BE49-F238E27FC236}">
                <a16:creationId xmlns:a16="http://schemas.microsoft.com/office/drawing/2014/main" id="{5642F2D2-AE56-B40D-569B-0D913523622B}"/>
              </a:ext>
            </a:extLst>
          </p:cNvPr>
          <p:cNvSpPr/>
          <p:nvPr/>
        </p:nvSpPr>
        <p:spPr>
          <a:xfrm>
            <a:off x="7070156" y="6032406"/>
            <a:ext cx="284480" cy="335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Rechte verbindingslijn 5">
            <a:extLst>
              <a:ext uri="{FF2B5EF4-FFF2-40B4-BE49-F238E27FC236}">
                <a16:creationId xmlns:a16="http://schemas.microsoft.com/office/drawing/2014/main" id="{47E76DB7-A7BC-555B-4B26-2C7D67E39C74}"/>
              </a:ext>
            </a:extLst>
          </p:cNvPr>
          <p:cNvCxnSpPr/>
          <p:nvPr/>
        </p:nvCxnSpPr>
        <p:spPr>
          <a:xfrm flipV="1">
            <a:off x="8264004" y="4976631"/>
            <a:ext cx="0" cy="1726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Gelijkbenige driehoek 6">
            <a:extLst>
              <a:ext uri="{FF2B5EF4-FFF2-40B4-BE49-F238E27FC236}">
                <a16:creationId xmlns:a16="http://schemas.microsoft.com/office/drawing/2014/main" id="{059FAC12-7D64-C688-F761-E327B1FF10CB}"/>
              </a:ext>
            </a:extLst>
          </p:cNvPr>
          <p:cNvSpPr/>
          <p:nvPr/>
        </p:nvSpPr>
        <p:spPr>
          <a:xfrm>
            <a:off x="8604316" y="5320747"/>
            <a:ext cx="417795" cy="335280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Gelijkbenige driehoek 19">
            <a:extLst>
              <a:ext uri="{FF2B5EF4-FFF2-40B4-BE49-F238E27FC236}">
                <a16:creationId xmlns:a16="http://schemas.microsoft.com/office/drawing/2014/main" id="{F6A86C44-D612-1E38-4A46-9C8C31AFE50D}"/>
              </a:ext>
            </a:extLst>
          </p:cNvPr>
          <p:cNvSpPr/>
          <p:nvPr/>
        </p:nvSpPr>
        <p:spPr>
          <a:xfrm>
            <a:off x="9389483" y="5276869"/>
            <a:ext cx="417795" cy="3352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Gelijkbenige driehoek 20">
            <a:extLst>
              <a:ext uri="{FF2B5EF4-FFF2-40B4-BE49-F238E27FC236}">
                <a16:creationId xmlns:a16="http://schemas.microsoft.com/office/drawing/2014/main" id="{CA82E667-E62F-4326-F675-0F9FBBBA3663}"/>
              </a:ext>
            </a:extLst>
          </p:cNvPr>
          <p:cNvSpPr/>
          <p:nvPr/>
        </p:nvSpPr>
        <p:spPr>
          <a:xfrm>
            <a:off x="8909115" y="5697126"/>
            <a:ext cx="417795" cy="3352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Gelijkbenige driehoek 21">
            <a:extLst>
              <a:ext uri="{FF2B5EF4-FFF2-40B4-BE49-F238E27FC236}">
                <a16:creationId xmlns:a16="http://schemas.microsoft.com/office/drawing/2014/main" id="{EB5E8A2A-7EAE-C389-F7F7-11095AD2BB06}"/>
              </a:ext>
            </a:extLst>
          </p:cNvPr>
          <p:cNvSpPr/>
          <p:nvPr/>
        </p:nvSpPr>
        <p:spPr>
          <a:xfrm>
            <a:off x="9315894" y="6111376"/>
            <a:ext cx="417795" cy="3352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Gelijkbenige driehoek 22">
            <a:extLst>
              <a:ext uri="{FF2B5EF4-FFF2-40B4-BE49-F238E27FC236}">
                <a16:creationId xmlns:a16="http://schemas.microsoft.com/office/drawing/2014/main" id="{78896C3B-6A43-313F-A163-6B3F8A3543A0}"/>
              </a:ext>
            </a:extLst>
          </p:cNvPr>
          <p:cNvSpPr/>
          <p:nvPr/>
        </p:nvSpPr>
        <p:spPr>
          <a:xfrm>
            <a:off x="8546580" y="6132017"/>
            <a:ext cx="417795" cy="3352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2584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BA39F-9CD1-C830-E833-EB3976343372}"/>
              </a:ext>
            </a:extLst>
          </p:cNvPr>
          <p:cNvSpPr txBox="1">
            <a:spLocks/>
          </p:cNvSpPr>
          <p:nvPr/>
        </p:nvSpPr>
        <p:spPr>
          <a:xfrm>
            <a:off x="250371" y="378188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Consistency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9861D-5F6E-3270-AB88-2AA4DD1D786D}"/>
              </a:ext>
            </a:extLst>
          </p:cNvPr>
          <p:cNvSpPr txBox="1">
            <a:spLocks/>
          </p:cNvSpPr>
          <p:nvPr/>
        </p:nvSpPr>
        <p:spPr>
          <a:xfrm>
            <a:off x="250372" y="1264347"/>
            <a:ext cx="5074910" cy="494828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nl-NL">
                <a:cs typeface="Times New Roman" panose="02020603050405020304" pitchFamily="18" charset="0"/>
              </a:rPr>
              <a:t>An individual fairness measure </a:t>
            </a:r>
          </a:p>
          <a:p>
            <a:pPr>
              <a:lnSpc>
                <a:spcPct val="120000"/>
              </a:lnSpc>
            </a:pPr>
            <a:r>
              <a:rPr lang="en-US" altLang="nl-NL">
                <a:cs typeface="Times New Roman" panose="02020603050405020304" pitchFamily="18" charset="0"/>
              </a:rPr>
              <a:t>Determines how similar the labels are for the similar instances in a dataset based on the k-neighbors of the instance</a:t>
            </a:r>
          </a:p>
          <a:p>
            <a:pPr>
              <a:lnSpc>
                <a:spcPct val="120000"/>
              </a:lnSpc>
            </a:pPr>
            <a:r>
              <a:rPr lang="en-US" altLang="nl-NL">
                <a:cs typeface="Times New Roman" panose="02020603050405020304" pitchFamily="18" charset="0"/>
              </a:rPr>
              <a:t>This Metric: takes values between 0 and 1 with 1 is the optimal</a:t>
            </a:r>
          </a:p>
          <a:p>
            <a:pPr>
              <a:lnSpc>
                <a:spcPct val="120000"/>
              </a:lnSpc>
            </a:pPr>
            <a:endParaRPr lang="en-US" altLang="nl-NL" dirty="0">
              <a:cs typeface="Times New Roman" panose="02020603050405020304" pitchFamily="18" charset="0"/>
            </a:endParaRPr>
          </a:p>
        </p:txBody>
      </p:sp>
      <p:sp>
        <p:nvSpPr>
          <p:cNvPr id="4" name="Ovaal 3">
            <a:extLst>
              <a:ext uri="{FF2B5EF4-FFF2-40B4-BE49-F238E27FC236}">
                <a16:creationId xmlns:a16="http://schemas.microsoft.com/office/drawing/2014/main" id="{CAF6D1C2-B411-B8F2-82A9-892634AF1D14}"/>
              </a:ext>
            </a:extLst>
          </p:cNvPr>
          <p:cNvSpPr/>
          <p:nvPr/>
        </p:nvSpPr>
        <p:spPr>
          <a:xfrm>
            <a:off x="7904607" y="4332324"/>
            <a:ext cx="284480" cy="3352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al 13">
            <a:extLst>
              <a:ext uri="{FF2B5EF4-FFF2-40B4-BE49-F238E27FC236}">
                <a16:creationId xmlns:a16="http://schemas.microsoft.com/office/drawing/2014/main" id="{3CB2516F-A872-D000-36A2-9AB12BFFC5CA}"/>
              </a:ext>
            </a:extLst>
          </p:cNvPr>
          <p:cNvSpPr/>
          <p:nvPr/>
        </p:nvSpPr>
        <p:spPr>
          <a:xfrm>
            <a:off x="7407948" y="5540034"/>
            <a:ext cx="284480" cy="33528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al 15">
            <a:extLst>
              <a:ext uri="{FF2B5EF4-FFF2-40B4-BE49-F238E27FC236}">
                <a16:creationId xmlns:a16="http://schemas.microsoft.com/office/drawing/2014/main" id="{44181D75-E70A-8E7F-8249-8699B0FE9A09}"/>
              </a:ext>
            </a:extLst>
          </p:cNvPr>
          <p:cNvSpPr/>
          <p:nvPr/>
        </p:nvSpPr>
        <p:spPr>
          <a:xfrm>
            <a:off x="7410329" y="4429609"/>
            <a:ext cx="284480" cy="3352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al 17">
            <a:extLst>
              <a:ext uri="{FF2B5EF4-FFF2-40B4-BE49-F238E27FC236}">
                <a16:creationId xmlns:a16="http://schemas.microsoft.com/office/drawing/2014/main" id="{E676FA39-D3C3-2527-D173-3EE294CA5CC6}"/>
              </a:ext>
            </a:extLst>
          </p:cNvPr>
          <p:cNvSpPr/>
          <p:nvPr/>
        </p:nvSpPr>
        <p:spPr>
          <a:xfrm>
            <a:off x="8380795" y="5908485"/>
            <a:ext cx="284480" cy="33528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al 18">
            <a:extLst>
              <a:ext uri="{FF2B5EF4-FFF2-40B4-BE49-F238E27FC236}">
                <a16:creationId xmlns:a16="http://schemas.microsoft.com/office/drawing/2014/main" id="{0120406B-DEFE-8E86-54C6-459DE3D3EFAB}"/>
              </a:ext>
            </a:extLst>
          </p:cNvPr>
          <p:cNvSpPr/>
          <p:nvPr/>
        </p:nvSpPr>
        <p:spPr>
          <a:xfrm>
            <a:off x="7552569" y="6103279"/>
            <a:ext cx="284480" cy="33528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Gelijkbenige driehoek 6">
            <a:extLst>
              <a:ext uri="{FF2B5EF4-FFF2-40B4-BE49-F238E27FC236}">
                <a16:creationId xmlns:a16="http://schemas.microsoft.com/office/drawing/2014/main" id="{BEBFC0DA-44AB-FB66-74E2-1DD33E1F27A1}"/>
              </a:ext>
            </a:extLst>
          </p:cNvPr>
          <p:cNvSpPr/>
          <p:nvPr/>
        </p:nvSpPr>
        <p:spPr>
          <a:xfrm>
            <a:off x="10450915" y="4474245"/>
            <a:ext cx="417795" cy="335280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Gelijkbenige driehoek 19">
            <a:extLst>
              <a:ext uri="{FF2B5EF4-FFF2-40B4-BE49-F238E27FC236}">
                <a16:creationId xmlns:a16="http://schemas.microsoft.com/office/drawing/2014/main" id="{87C458C2-8931-F4FE-A200-F3C35BD44D9E}"/>
              </a:ext>
            </a:extLst>
          </p:cNvPr>
          <p:cNvSpPr/>
          <p:nvPr/>
        </p:nvSpPr>
        <p:spPr>
          <a:xfrm>
            <a:off x="10477510" y="5962203"/>
            <a:ext cx="417795" cy="33528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Gelijkbenige driehoek 20">
            <a:extLst>
              <a:ext uri="{FF2B5EF4-FFF2-40B4-BE49-F238E27FC236}">
                <a16:creationId xmlns:a16="http://schemas.microsoft.com/office/drawing/2014/main" id="{EAF3154E-2D90-31E6-E37E-0446DE84FEEB}"/>
              </a:ext>
            </a:extLst>
          </p:cNvPr>
          <p:cNvSpPr/>
          <p:nvPr/>
        </p:nvSpPr>
        <p:spPr>
          <a:xfrm>
            <a:off x="9381856" y="5794563"/>
            <a:ext cx="417795" cy="33528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Gelijkbenige driehoek 21">
            <a:extLst>
              <a:ext uri="{FF2B5EF4-FFF2-40B4-BE49-F238E27FC236}">
                <a16:creationId xmlns:a16="http://schemas.microsoft.com/office/drawing/2014/main" id="{76CE7ADF-DE96-6FE7-EC31-D98D50302F11}"/>
              </a:ext>
            </a:extLst>
          </p:cNvPr>
          <p:cNvSpPr/>
          <p:nvPr/>
        </p:nvSpPr>
        <p:spPr>
          <a:xfrm>
            <a:off x="7022617" y="4777736"/>
            <a:ext cx="417795" cy="33528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Gelijkbenige driehoek 22">
            <a:extLst>
              <a:ext uri="{FF2B5EF4-FFF2-40B4-BE49-F238E27FC236}">
                <a16:creationId xmlns:a16="http://schemas.microsoft.com/office/drawing/2014/main" id="{F41EB071-1BA5-A998-0839-6B3C3E6D19E9}"/>
              </a:ext>
            </a:extLst>
          </p:cNvPr>
          <p:cNvSpPr/>
          <p:nvPr/>
        </p:nvSpPr>
        <p:spPr>
          <a:xfrm>
            <a:off x="7862286" y="5668286"/>
            <a:ext cx="417795" cy="33528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Gelijkbenige driehoek 19">
            <a:extLst>
              <a:ext uri="{FF2B5EF4-FFF2-40B4-BE49-F238E27FC236}">
                <a16:creationId xmlns:a16="http://schemas.microsoft.com/office/drawing/2014/main" id="{0C440C55-CE6E-4C67-3321-ABBE562BC1CB}"/>
              </a:ext>
            </a:extLst>
          </p:cNvPr>
          <p:cNvSpPr/>
          <p:nvPr/>
        </p:nvSpPr>
        <p:spPr>
          <a:xfrm>
            <a:off x="10208317" y="5466489"/>
            <a:ext cx="417795" cy="33528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al 3">
            <a:extLst>
              <a:ext uri="{FF2B5EF4-FFF2-40B4-BE49-F238E27FC236}">
                <a16:creationId xmlns:a16="http://schemas.microsoft.com/office/drawing/2014/main" id="{22E041B4-D856-095B-F263-F364DBCB71C4}"/>
              </a:ext>
            </a:extLst>
          </p:cNvPr>
          <p:cNvSpPr/>
          <p:nvPr/>
        </p:nvSpPr>
        <p:spPr>
          <a:xfrm>
            <a:off x="7545102" y="4969136"/>
            <a:ext cx="284480" cy="3352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al 3">
            <a:extLst>
              <a:ext uri="{FF2B5EF4-FFF2-40B4-BE49-F238E27FC236}">
                <a16:creationId xmlns:a16="http://schemas.microsoft.com/office/drawing/2014/main" id="{3D0E9CB9-0430-7F41-FBD1-9D5F56E47B7B}"/>
              </a:ext>
            </a:extLst>
          </p:cNvPr>
          <p:cNvSpPr/>
          <p:nvPr/>
        </p:nvSpPr>
        <p:spPr>
          <a:xfrm>
            <a:off x="7992904" y="4813852"/>
            <a:ext cx="284480" cy="3352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Gelijkbenige driehoek 21">
            <a:extLst>
              <a:ext uri="{FF2B5EF4-FFF2-40B4-BE49-F238E27FC236}">
                <a16:creationId xmlns:a16="http://schemas.microsoft.com/office/drawing/2014/main" id="{151E0D3B-C3C1-3F72-FEE9-FE483D467612}"/>
              </a:ext>
            </a:extLst>
          </p:cNvPr>
          <p:cNvSpPr/>
          <p:nvPr/>
        </p:nvSpPr>
        <p:spPr>
          <a:xfrm>
            <a:off x="10430633" y="6393451"/>
            <a:ext cx="417795" cy="33528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Gelijkbenige driehoek 21">
            <a:extLst>
              <a:ext uri="{FF2B5EF4-FFF2-40B4-BE49-F238E27FC236}">
                <a16:creationId xmlns:a16="http://schemas.microsoft.com/office/drawing/2014/main" id="{A170AE48-F58F-FBF9-EB1C-C054AE525F8F}"/>
              </a:ext>
            </a:extLst>
          </p:cNvPr>
          <p:cNvSpPr/>
          <p:nvPr/>
        </p:nvSpPr>
        <p:spPr>
          <a:xfrm>
            <a:off x="9394128" y="6344244"/>
            <a:ext cx="417795" cy="33528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al 3">
            <a:extLst>
              <a:ext uri="{FF2B5EF4-FFF2-40B4-BE49-F238E27FC236}">
                <a16:creationId xmlns:a16="http://schemas.microsoft.com/office/drawing/2014/main" id="{2988AE50-57DB-D711-76C3-FEE9A169F785}"/>
              </a:ext>
            </a:extLst>
          </p:cNvPr>
          <p:cNvSpPr/>
          <p:nvPr/>
        </p:nvSpPr>
        <p:spPr>
          <a:xfrm>
            <a:off x="9815568" y="5604081"/>
            <a:ext cx="284480" cy="3352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Gelijkbenige driehoek 6">
            <a:extLst>
              <a:ext uri="{FF2B5EF4-FFF2-40B4-BE49-F238E27FC236}">
                <a16:creationId xmlns:a16="http://schemas.microsoft.com/office/drawing/2014/main" id="{979C7654-339D-0AF4-5444-E4BF76331063}"/>
              </a:ext>
            </a:extLst>
          </p:cNvPr>
          <p:cNvSpPr/>
          <p:nvPr/>
        </p:nvSpPr>
        <p:spPr>
          <a:xfrm>
            <a:off x="9908366" y="4913884"/>
            <a:ext cx="417795" cy="335280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Gelijkbenige driehoek 6">
            <a:extLst>
              <a:ext uri="{FF2B5EF4-FFF2-40B4-BE49-F238E27FC236}">
                <a16:creationId xmlns:a16="http://schemas.microsoft.com/office/drawing/2014/main" id="{9F407E78-B542-4839-47C5-48EFD88A0DAA}"/>
              </a:ext>
            </a:extLst>
          </p:cNvPr>
          <p:cNvSpPr/>
          <p:nvPr/>
        </p:nvSpPr>
        <p:spPr>
          <a:xfrm>
            <a:off x="9414989" y="4544430"/>
            <a:ext cx="417795" cy="335280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Gelijkbenige driehoek 6">
            <a:extLst>
              <a:ext uri="{FF2B5EF4-FFF2-40B4-BE49-F238E27FC236}">
                <a16:creationId xmlns:a16="http://schemas.microsoft.com/office/drawing/2014/main" id="{5737F3FD-8ECD-EB3F-F69C-23237BC13BB5}"/>
              </a:ext>
            </a:extLst>
          </p:cNvPr>
          <p:cNvSpPr/>
          <p:nvPr/>
        </p:nvSpPr>
        <p:spPr>
          <a:xfrm>
            <a:off x="9414989" y="3962675"/>
            <a:ext cx="417795" cy="335280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al 3">
            <a:extLst>
              <a:ext uri="{FF2B5EF4-FFF2-40B4-BE49-F238E27FC236}">
                <a16:creationId xmlns:a16="http://schemas.microsoft.com/office/drawing/2014/main" id="{8E8BC22D-86A1-B195-D12E-6ED021ABA1CD}"/>
              </a:ext>
            </a:extLst>
          </p:cNvPr>
          <p:cNvSpPr/>
          <p:nvPr/>
        </p:nvSpPr>
        <p:spPr>
          <a:xfrm>
            <a:off x="10011598" y="4402628"/>
            <a:ext cx="284480" cy="3352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Rechte verbindingslijn 5">
            <a:extLst>
              <a:ext uri="{FF2B5EF4-FFF2-40B4-BE49-F238E27FC236}">
                <a16:creationId xmlns:a16="http://schemas.microsoft.com/office/drawing/2014/main" id="{1DAFFD70-B615-D270-3C09-9A558388EFA2}"/>
              </a:ext>
            </a:extLst>
          </p:cNvPr>
          <p:cNvCxnSpPr>
            <a:cxnSpLocks/>
          </p:cNvCxnSpPr>
          <p:nvPr/>
        </p:nvCxnSpPr>
        <p:spPr>
          <a:xfrm flipV="1">
            <a:off x="8832414" y="3670663"/>
            <a:ext cx="0" cy="3200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vaal 3">
            <a:extLst>
              <a:ext uri="{FF2B5EF4-FFF2-40B4-BE49-F238E27FC236}">
                <a16:creationId xmlns:a16="http://schemas.microsoft.com/office/drawing/2014/main" id="{1FAEEE50-1027-8244-C705-F9601128DD3B}"/>
              </a:ext>
            </a:extLst>
          </p:cNvPr>
          <p:cNvSpPr/>
          <p:nvPr/>
        </p:nvSpPr>
        <p:spPr>
          <a:xfrm>
            <a:off x="7796678" y="880560"/>
            <a:ext cx="284480" cy="3352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53A13F-5E42-4722-C19C-84354F536023}"/>
              </a:ext>
            </a:extLst>
          </p:cNvPr>
          <p:cNvSpPr txBox="1"/>
          <p:nvPr/>
        </p:nvSpPr>
        <p:spPr>
          <a:xfrm>
            <a:off x="8380795" y="897028"/>
            <a:ext cx="151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Priv. Pos. </a:t>
            </a:r>
          </a:p>
        </p:txBody>
      </p:sp>
      <p:sp>
        <p:nvSpPr>
          <p:cNvPr id="27" name="Ovaal 17">
            <a:extLst>
              <a:ext uri="{FF2B5EF4-FFF2-40B4-BE49-F238E27FC236}">
                <a16:creationId xmlns:a16="http://schemas.microsoft.com/office/drawing/2014/main" id="{968AB40F-475A-8ABF-32A8-846AE4849DD5}"/>
              </a:ext>
            </a:extLst>
          </p:cNvPr>
          <p:cNvSpPr/>
          <p:nvPr/>
        </p:nvSpPr>
        <p:spPr>
          <a:xfrm>
            <a:off x="8322125" y="5383086"/>
            <a:ext cx="284480" cy="33528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al 17">
            <a:extLst>
              <a:ext uri="{FF2B5EF4-FFF2-40B4-BE49-F238E27FC236}">
                <a16:creationId xmlns:a16="http://schemas.microsoft.com/office/drawing/2014/main" id="{6DCA5B1B-9585-3160-BA51-0CE948A133AB}"/>
              </a:ext>
            </a:extLst>
          </p:cNvPr>
          <p:cNvSpPr/>
          <p:nvPr/>
        </p:nvSpPr>
        <p:spPr>
          <a:xfrm>
            <a:off x="7796678" y="1445716"/>
            <a:ext cx="284480" cy="33528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C6DB32-B75A-965A-F8C4-880098C82877}"/>
              </a:ext>
            </a:extLst>
          </p:cNvPr>
          <p:cNvSpPr txBox="1"/>
          <p:nvPr/>
        </p:nvSpPr>
        <p:spPr>
          <a:xfrm>
            <a:off x="8359667" y="1403935"/>
            <a:ext cx="151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Priv. Neg. </a:t>
            </a:r>
          </a:p>
        </p:txBody>
      </p:sp>
      <p:sp>
        <p:nvSpPr>
          <p:cNvPr id="30" name="Gelijkbenige driehoek 20">
            <a:extLst>
              <a:ext uri="{FF2B5EF4-FFF2-40B4-BE49-F238E27FC236}">
                <a16:creationId xmlns:a16="http://schemas.microsoft.com/office/drawing/2014/main" id="{342F3AC1-6B2C-65EC-280C-922F56638534}"/>
              </a:ext>
            </a:extLst>
          </p:cNvPr>
          <p:cNvSpPr/>
          <p:nvPr/>
        </p:nvSpPr>
        <p:spPr>
          <a:xfrm>
            <a:off x="7768616" y="2048882"/>
            <a:ext cx="417795" cy="33528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ECBA82-F15A-7696-FDB3-D814A2A89292}"/>
              </a:ext>
            </a:extLst>
          </p:cNvPr>
          <p:cNvSpPr txBox="1"/>
          <p:nvPr/>
        </p:nvSpPr>
        <p:spPr>
          <a:xfrm>
            <a:off x="8322125" y="2056298"/>
            <a:ext cx="151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Un-Priv. Neg. </a:t>
            </a:r>
          </a:p>
        </p:txBody>
      </p:sp>
      <p:sp>
        <p:nvSpPr>
          <p:cNvPr id="32" name="Gelijkbenige driehoek 6">
            <a:extLst>
              <a:ext uri="{FF2B5EF4-FFF2-40B4-BE49-F238E27FC236}">
                <a16:creationId xmlns:a16="http://schemas.microsoft.com/office/drawing/2014/main" id="{BF75BAA6-C2A6-7469-B1DB-E4CBE6A7CBF9}"/>
              </a:ext>
            </a:extLst>
          </p:cNvPr>
          <p:cNvSpPr/>
          <p:nvPr/>
        </p:nvSpPr>
        <p:spPr>
          <a:xfrm>
            <a:off x="7768616" y="2693093"/>
            <a:ext cx="417795" cy="335280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A6AA86-C417-2357-8669-DB03E66DA581}"/>
              </a:ext>
            </a:extLst>
          </p:cNvPr>
          <p:cNvSpPr txBox="1"/>
          <p:nvPr/>
        </p:nvSpPr>
        <p:spPr>
          <a:xfrm>
            <a:off x="8318282" y="2727170"/>
            <a:ext cx="1519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Un-Priv. Pos. </a:t>
            </a:r>
          </a:p>
        </p:txBody>
      </p:sp>
      <p:cxnSp>
        <p:nvCxnSpPr>
          <p:cNvPr id="34" name="Rechte verbindingslijn 5">
            <a:extLst>
              <a:ext uri="{FF2B5EF4-FFF2-40B4-BE49-F238E27FC236}">
                <a16:creationId xmlns:a16="http://schemas.microsoft.com/office/drawing/2014/main" id="{82C15C79-D432-192E-C878-B0A20C75039B}"/>
              </a:ext>
            </a:extLst>
          </p:cNvPr>
          <p:cNvCxnSpPr>
            <a:cxnSpLocks/>
          </p:cNvCxnSpPr>
          <p:nvPr/>
        </p:nvCxnSpPr>
        <p:spPr>
          <a:xfrm>
            <a:off x="6687797" y="5356330"/>
            <a:ext cx="43569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Graphic 34" descr="Badge Follow with solid fill">
            <a:extLst>
              <a:ext uri="{FF2B5EF4-FFF2-40B4-BE49-F238E27FC236}">
                <a16:creationId xmlns:a16="http://schemas.microsoft.com/office/drawing/2014/main" id="{0FA1FC47-5C89-E145-1FC3-ED2B92649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447" y="3972409"/>
            <a:ext cx="914400" cy="914400"/>
          </a:xfrm>
          <a:prstGeom prst="rect">
            <a:avLst/>
          </a:prstGeom>
        </p:spPr>
      </p:pic>
      <p:pic>
        <p:nvPicPr>
          <p:cNvPr id="36" name="Graphic 35" descr="Badge Unfollow with solid fill">
            <a:extLst>
              <a:ext uri="{FF2B5EF4-FFF2-40B4-BE49-F238E27FC236}">
                <a16:creationId xmlns:a16="http://schemas.microsoft.com/office/drawing/2014/main" id="{8762FD5F-66C9-6EC9-9EE6-0780F746D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6995" y="55536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38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2530C-F19B-2B55-26DA-D48878D78A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861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Bias Mitigation Algorithms   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AF721111-F657-75A6-A907-B4EEEFEA669C}"/>
              </a:ext>
            </a:extLst>
          </p:cNvPr>
          <p:cNvSpPr txBox="1">
            <a:spLocks/>
          </p:cNvSpPr>
          <p:nvPr/>
        </p:nvSpPr>
        <p:spPr>
          <a:xfrm>
            <a:off x="838200" y="1390389"/>
            <a:ext cx="10515600" cy="51024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nl-NL">
                <a:cs typeface="Times New Roman" panose="02020603050405020304" pitchFamily="18" charset="0"/>
              </a:rPr>
              <a:t>Pre-Processing Algorithms</a:t>
            </a:r>
          </a:p>
          <a:p>
            <a:pPr>
              <a:lnSpc>
                <a:spcPct val="120000"/>
              </a:lnSpc>
            </a:pPr>
            <a:r>
              <a:rPr lang="en-US" altLang="nl-NL">
                <a:cs typeface="Times New Roman" panose="02020603050405020304" pitchFamily="18" charset="0"/>
              </a:rPr>
              <a:t>In-Processing Algorithms</a:t>
            </a:r>
          </a:p>
          <a:p>
            <a:pPr>
              <a:lnSpc>
                <a:spcPct val="120000"/>
              </a:lnSpc>
            </a:pPr>
            <a:r>
              <a:rPr lang="en-US" altLang="nl-NL">
                <a:cs typeface="Times New Roman" panose="02020603050405020304" pitchFamily="18" charset="0"/>
              </a:rPr>
              <a:t>Post-Processing Algorithms</a:t>
            </a:r>
          </a:p>
          <a:p>
            <a:pPr>
              <a:lnSpc>
                <a:spcPct val="120000"/>
              </a:lnSpc>
            </a:pPr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10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;g10d14715c52_2_2">
            <a:extLst>
              <a:ext uri="{FF2B5EF4-FFF2-40B4-BE49-F238E27FC236}">
                <a16:creationId xmlns:a16="http://schemas.microsoft.com/office/drawing/2014/main" id="{62847819-56ED-E4A2-878A-22889F798DDF}"/>
              </a:ext>
            </a:extLst>
          </p:cNvPr>
          <p:cNvSpPr txBox="1"/>
          <p:nvPr/>
        </p:nvSpPr>
        <p:spPr>
          <a:xfrm>
            <a:off x="4459951" y="4349875"/>
            <a:ext cx="3904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400" b="1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Coding Time</a:t>
            </a:r>
            <a:endParaRPr sz="3400" b="0" i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194;g10d14715c52_2_2">
            <a:extLst>
              <a:ext uri="{FF2B5EF4-FFF2-40B4-BE49-F238E27FC236}">
                <a16:creationId xmlns:a16="http://schemas.microsoft.com/office/drawing/2014/main" id="{E7FEFBBF-E23F-2A90-8D1F-A375D7AEC1E6}"/>
              </a:ext>
            </a:extLst>
          </p:cNvPr>
          <p:cNvCxnSpPr/>
          <p:nvPr/>
        </p:nvCxnSpPr>
        <p:spPr>
          <a:xfrm>
            <a:off x="786580" y="4959475"/>
            <a:ext cx="9730500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Graphic 3" descr="Programmer male with solid fill">
            <a:extLst>
              <a:ext uri="{FF2B5EF4-FFF2-40B4-BE49-F238E27FC236}">
                <a16:creationId xmlns:a16="http://schemas.microsoft.com/office/drawing/2014/main" id="{9EB0F3F8-1C59-69C4-6234-DBD5A32F8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500" y="485504"/>
            <a:ext cx="3400697" cy="340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62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796B-2D9F-BFB5-E823-5DA84DEAF31C}"/>
              </a:ext>
            </a:extLst>
          </p:cNvPr>
          <p:cNvSpPr txBox="1">
            <a:spLocks/>
          </p:cNvSpPr>
          <p:nvPr/>
        </p:nvSpPr>
        <p:spPr>
          <a:xfrm>
            <a:off x="8643193" y="489507"/>
            <a:ext cx="3091607" cy="1655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Wrap-Up </a:t>
            </a:r>
            <a:endParaRPr lang="en-US" sz="4000" b="1" dirty="0"/>
          </a:p>
        </p:txBody>
      </p:sp>
      <p:pic>
        <p:nvPicPr>
          <p:cNvPr id="3" name="Picture 2" descr="Box wrapped in cloth">
            <a:extLst>
              <a:ext uri="{FF2B5EF4-FFF2-40B4-BE49-F238E27FC236}">
                <a16:creationId xmlns:a16="http://schemas.microsoft.com/office/drawing/2014/main" id="{A03EB57A-CAB6-4363-38C4-E7A2911A95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70" r="-1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4215CF72-6043-9541-31DE-81EC429B4996}"/>
              </a:ext>
            </a:extLst>
          </p:cNvPr>
          <p:cNvSpPr txBox="1">
            <a:spLocks/>
          </p:cNvSpPr>
          <p:nvPr/>
        </p:nvSpPr>
        <p:spPr>
          <a:xfrm>
            <a:off x="8643193" y="2418408"/>
            <a:ext cx="2942813" cy="354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Summerize</a:t>
            </a:r>
            <a:r>
              <a:rPr lang="en-US" dirty="0"/>
              <a:t> what you learned today in 2-minutes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099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8663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0AF8-424E-58D6-9854-4185867C5D1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Real World Examples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14887-F393-DF44-15AE-9EE2E969F98E}"/>
              </a:ext>
            </a:extLst>
          </p:cNvPr>
          <p:cNvSpPr txBox="1">
            <a:spLocks/>
          </p:cNvSpPr>
          <p:nvPr/>
        </p:nvSpPr>
        <p:spPr>
          <a:xfrm>
            <a:off x="838200" y="1592494"/>
            <a:ext cx="10515600" cy="49003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Credit/loan approval</a:t>
            </a:r>
          </a:p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Medical diagnosis</a:t>
            </a:r>
          </a:p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Fraud detection</a:t>
            </a:r>
          </a:p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Web page categorization</a:t>
            </a:r>
          </a:p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Spam detection in emails</a:t>
            </a:r>
          </a:p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Image classification</a:t>
            </a:r>
          </a:p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Text sentiment  </a:t>
            </a:r>
            <a:endParaRPr lang="en-US" altLang="nl-NL" dirty="0">
              <a:cs typeface="Times New Roman" panose="02020603050405020304" pitchFamily="18" charset="0"/>
            </a:endParaRPr>
          </a:p>
        </p:txBody>
      </p:sp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DA254F9E-E96B-C413-02DD-3C874AD8C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1155" y="2436223"/>
            <a:ext cx="914400" cy="914400"/>
          </a:xfrm>
          <a:prstGeom prst="rect">
            <a:avLst/>
          </a:prstGeom>
        </p:spPr>
      </p:pic>
      <p:pic>
        <p:nvPicPr>
          <p:cNvPr id="5" name="Graphic 4" descr="Arrow Up with solid fill">
            <a:extLst>
              <a:ext uri="{FF2B5EF4-FFF2-40B4-BE49-F238E27FC236}">
                <a16:creationId xmlns:a16="http://schemas.microsoft.com/office/drawing/2014/main" id="{3FBED97F-3E93-E4A8-169D-8381F724B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647274" y="2459262"/>
            <a:ext cx="914400" cy="9144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AC2913-4E3B-5D9A-C954-63770ED0F639}"/>
              </a:ext>
            </a:extLst>
          </p:cNvPr>
          <p:cNvSpPr/>
          <p:nvPr/>
        </p:nvSpPr>
        <p:spPr>
          <a:xfrm>
            <a:off x="6561674" y="2459262"/>
            <a:ext cx="1935892" cy="798685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Classifier</a:t>
            </a:r>
          </a:p>
        </p:txBody>
      </p:sp>
      <p:pic>
        <p:nvPicPr>
          <p:cNvPr id="7" name="Graphic 6" descr="Line arrow: Clockwise curve outline">
            <a:extLst>
              <a:ext uri="{FF2B5EF4-FFF2-40B4-BE49-F238E27FC236}">
                <a16:creationId xmlns:a16="http://schemas.microsoft.com/office/drawing/2014/main" id="{E8E30E37-0586-05D7-CBEF-74B3FF934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8302753" y="1205213"/>
            <a:ext cx="1560714" cy="1560714"/>
          </a:xfrm>
          <a:prstGeom prst="rect">
            <a:avLst/>
          </a:prstGeom>
        </p:spPr>
      </p:pic>
      <p:pic>
        <p:nvPicPr>
          <p:cNvPr id="8" name="Graphic 7" descr="Line arrow: Anti-clockwise curve outline">
            <a:extLst>
              <a:ext uri="{FF2B5EF4-FFF2-40B4-BE49-F238E27FC236}">
                <a16:creationId xmlns:a16="http://schemas.microsoft.com/office/drawing/2014/main" id="{8D052A0D-C619-BA9B-3121-E2B5D4EA41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141259">
            <a:off x="8289425" y="2864247"/>
            <a:ext cx="1405651" cy="1405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0AAAEB-0F54-D41E-D9D0-2DE74ECE434A}"/>
              </a:ext>
            </a:extLst>
          </p:cNvPr>
          <p:cNvSpPr txBox="1"/>
          <p:nvPr/>
        </p:nvSpPr>
        <p:spPr>
          <a:xfrm>
            <a:off x="8555251" y="3116873"/>
            <a:ext cx="1560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Spam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033659-8295-7F48-50B6-8C1F0FB59A9E}"/>
              </a:ext>
            </a:extLst>
          </p:cNvPr>
          <p:cNvSpPr txBox="1"/>
          <p:nvPr/>
        </p:nvSpPr>
        <p:spPr>
          <a:xfrm>
            <a:off x="8497566" y="1353392"/>
            <a:ext cx="110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Spam</a:t>
            </a:r>
          </a:p>
        </p:txBody>
      </p:sp>
      <p:pic>
        <p:nvPicPr>
          <p:cNvPr id="11" name="Picture 10" descr="A white cup with a blue logo&#10;&#10;Description automatically generated with low confidence">
            <a:extLst>
              <a:ext uri="{FF2B5EF4-FFF2-40B4-BE49-F238E27FC236}">
                <a16:creationId xmlns:a16="http://schemas.microsoft.com/office/drawing/2014/main" id="{F043216B-1F7F-316A-DA2F-B97A9A186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523" y="1716723"/>
            <a:ext cx="856475" cy="856475"/>
          </a:xfrm>
          <a:prstGeom prst="rect">
            <a:avLst/>
          </a:prstGeom>
        </p:spPr>
      </p:pic>
      <p:pic>
        <p:nvPicPr>
          <p:cNvPr id="12" name="Graphic 11" descr="Envelope outline">
            <a:extLst>
              <a:ext uri="{FF2B5EF4-FFF2-40B4-BE49-F238E27FC236}">
                <a16:creationId xmlns:a16="http://schemas.microsoft.com/office/drawing/2014/main" id="{5A36B1A8-0564-5E98-2B28-9590000FA7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888599">
            <a:off x="9482771" y="988767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BDC02B-E4D6-7DE8-BAFB-F07161FEA8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687" y="3455215"/>
            <a:ext cx="1289563" cy="12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14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0A03-04D4-A26B-99EC-9118AC562D2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Classifiers Work?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83C40-E57C-50E7-FCDC-DA381B62C129}"/>
              </a:ext>
            </a:extLst>
          </p:cNvPr>
          <p:cNvSpPr txBox="1">
            <a:spLocks/>
          </p:cNvSpPr>
          <p:nvPr/>
        </p:nvSpPr>
        <p:spPr>
          <a:xfrm>
            <a:off x="838200" y="1592494"/>
            <a:ext cx="7365626" cy="49003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Classification is a supervised learning  approach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Labeled dataset is needed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Features/Examples: X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Outcomes/Labels: Y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Learn the patterns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Use them to predict the labels</a:t>
            </a:r>
          </a:p>
          <a:p>
            <a:pPr lvl="1">
              <a:lnSpc>
                <a:spcPct val="110000"/>
              </a:lnSpc>
            </a:pPr>
            <a:endParaRPr lang="en-US" altLang="nl-NL" dirty="0">
              <a:cs typeface="Times New Roman" panose="02020603050405020304" pitchFamily="18" charset="0"/>
            </a:endParaRPr>
          </a:p>
        </p:txBody>
      </p:sp>
      <p:pic>
        <p:nvPicPr>
          <p:cNvPr id="4" name="Graphic 3" descr="Envelope outline">
            <a:extLst>
              <a:ext uri="{FF2B5EF4-FFF2-40B4-BE49-F238E27FC236}">
                <a16:creationId xmlns:a16="http://schemas.microsoft.com/office/drawing/2014/main" id="{58CF9FA5-B385-5A4B-76E3-B20A0BDCC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7052" y="902968"/>
            <a:ext cx="914400" cy="914400"/>
          </a:xfrm>
          <a:prstGeom prst="rect">
            <a:avLst/>
          </a:prstGeom>
        </p:spPr>
      </p:pic>
      <p:pic>
        <p:nvPicPr>
          <p:cNvPr id="5" name="Graphic 4" descr="Arrow Up with solid fill">
            <a:extLst>
              <a:ext uri="{FF2B5EF4-FFF2-40B4-BE49-F238E27FC236}">
                <a16:creationId xmlns:a16="http://schemas.microsoft.com/office/drawing/2014/main" id="{DDD53D57-2931-ED72-7800-D733509B1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928654" y="3166476"/>
            <a:ext cx="914400" cy="9144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5DDA9BD-18AE-1A83-F415-AB017597EDCC}"/>
              </a:ext>
            </a:extLst>
          </p:cNvPr>
          <p:cNvSpPr/>
          <p:nvPr/>
        </p:nvSpPr>
        <p:spPr>
          <a:xfrm>
            <a:off x="9417908" y="4048261"/>
            <a:ext cx="1935892" cy="798685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Computer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DDA39-6276-196E-FF4F-B18900E74B52}"/>
              </a:ext>
            </a:extLst>
          </p:cNvPr>
          <p:cNvSpPr txBox="1"/>
          <p:nvPr/>
        </p:nvSpPr>
        <p:spPr>
          <a:xfrm>
            <a:off x="7103130" y="4123170"/>
            <a:ext cx="1560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Learning Algorithms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6E7F2-8A1A-C8FF-B212-F190885DD3C4}"/>
              </a:ext>
            </a:extLst>
          </p:cNvPr>
          <p:cNvSpPr txBox="1"/>
          <p:nvPr/>
        </p:nvSpPr>
        <p:spPr>
          <a:xfrm>
            <a:off x="10128781" y="1135991"/>
            <a:ext cx="414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pic>
        <p:nvPicPr>
          <p:cNvPr id="9" name="Picture 8" descr="A white cup with a blue logo&#10;&#10;Description automatically generated with low confidence">
            <a:extLst>
              <a:ext uri="{FF2B5EF4-FFF2-40B4-BE49-F238E27FC236}">
                <a16:creationId xmlns:a16="http://schemas.microsoft.com/office/drawing/2014/main" id="{58B950E8-905C-65E0-9CE1-64D425CF2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054" y="1028981"/>
            <a:ext cx="856475" cy="856475"/>
          </a:xfrm>
          <a:prstGeom prst="rect">
            <a:avLst/>
          </a:prstGeom>
        </p:spPr>
      </p:pic>
      <p:pic>
        <p:nvPicPr>
          <p:cNvPr id="10" name="Graphic 9" descr="Envelope outline">
            <a:extLst>
              <a:ext uri="{FF2B5EF4-FFF2-40B4-BE49-F238E27FC236}">
                <a16:creationId xmlns:a16="http://schemas.microsoft.com/office/drawing/2014/main" id="{1060B2B5-AAD1-FD94-7F44-6C014D8CA1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88599">
            <a:off x="10619302" y="301025"/>
            <a:ext cx="914400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E3A9D0-2C75-C604-3D68-8793213C65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288" y="2038653"/>
            <a:ext cx="1289563" cy="1289563"/>
          </a:xfrm>
          <a:prstGeom prst="rect">
            <a:avLst/>
          </a:prstGeom>
        </p:spPr>
      </p:pic>
      <p:pic>
        <p:nvPicPr>
          <p:cNvPr id="12" name="Graphic 11" descr="Envelope outline">
            <a:extLst>
              <a:ext uri="{FF2B5EF4-FFF2-40B4-BE49-F238E27FC236}">
                <a16:creationId xmlns:a16="http://schemas.microsoft.com/office/drawing/2014/main" id="{3B32CDBE-9294-FA4E-336A-8FC90A6F9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7052" y="2413816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2E1CD2-6126-CC40-C7D1-EFFA3687E229}"/>
              </a:ext>
            </a:extLst>
          </p:cNvPr>
          <p:cNvSpPr txBox="1"/>
          <p:nvPr/>
        </p:nvSpPr>
        <p:spPr>
          <a:xfrm>
            <a:off x="10128781" y="2646839"/>
            <a:ext cx="414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pic>
        <p:nvPicPr>
          <p:cNvPr id="14" name="Graphic 13" descr="Arrow Up with solid fill">
            <a:extLst>
              <a:ext uri="{FF2B5EF4-FFF2-40B4-BE49-F238E27FC236}">
                <a16:creationId xmlns:a16="http://schemas.microsoft.com/office/drawing/2014/main" id="{0F2792D9-C140-2EF0-D16A-04077691C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503508" y="4039767"/>
            <a:ext cx="914400" cy="914400"/>
          </a:xfrm>
          <a:prstGeom prst="rect">
            <a:avLst/>
          </a:prstGeom>
        </p:spPr>
      </p:pic>
      <p:pic>
        <p:nvPicPr>
          <p:cNvPr id="15" name="Graphic 14" descr="Arrow Up with solid fill">
            <a:extLst>
              <a:ext uri="{FF2B5EF4-FFF2-40B4-BE49-F238E27FC236}">
                <a16:creationId xmlns:a16="http://schemas.microsoft.com/office/drawing/2014/main" id="{895B72E8-DBE9-4FA1-08B9-03ED6619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929308" y="4800922"/>
            <a:ext cx="914400" cy="914400"/>
          </a:xfrm>
          <a:prstGeom prst="rect">
            <a:avLst/>
          </a:prstGeom>
        </p:spPr>
      </p:pic>
      <p:pic>
        <p:nvPicPr>
          <p:cNvPr id="16" name="Picture 15" descr="Shape&#10;&#10;Description automatically generated with low confidence">
            <a:extLst>
              <a:ext uri="{FF2B5EF4-FFF2-40B4-BE49-F238E27FC236}">
                <a16:creationId xmlns:a16="http://schemas.microsoft.com/office/drawing/2014/main" id="{658522BF-1427-C5B8-A28E-08F06B7B47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046" y="57960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6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D0FE-55CB-FF08-EECD-B9CA028935B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techniques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2FD44-287C-F17F-32C6-7B07E9FA8E10}"/>
              </a:ext>
            </a:extLst>
          </p:cNvPr>
          <p:cNvSpPr txBox="1">
            <a:spLocks/>
          </p:cNvSpPr>
          <p:nvPr/>
        </p:nvSpPr>
        <p:spPr>
          <a:xfrm>
            <a:off x="838200" y="1283368"/>
            <a:ext cx="10515600" cy="52095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Include: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Logistic Regression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Learning from the neighbors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Decision tree-based methods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Support vector machines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Neural networks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Bayesian classification</a:t>
            </a:r>
          </a:p>
          <a:p>
            <a:pPr lvl="1">
              <a:lnSpc>
                <a:spcPct val="110000"/>
              </a:lnSpc>
            </a:pPr>
            <a:endParaRPr lang="en-US" altLang="nl-NL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107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DCBB-11FA-AC3C-8D50-24C2F9EE846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Building a Classification Model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6ED0A-A7F0-E52F-9F4E-508ECD569939}"/>
              </a:ext>
            </a:extLst>
          </p:cNvPr>
          <p:cNvSpPr txBox="1">
            <a:spLocks/>
          </p:cNvSpPr>
          <p:nvPr/>
        </p:nvSpPr>
        <p:spPr>
          <a:xfrm>
            <a:off x="838200" y="1283368"/>
            <a:ext cx="10515600" cy="52095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Split the data into training and testing</a:t>
            </a:r>
          </a:p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Train the classifier on the training data</a:t>
            </a:r>
          </a:p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Select a set of performance measures</a:t>
            </a:r>
          </a:p>
          <a:p>
            <a:pPr lvl="1"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Accuracy, Balanced Accuracy, Precision, Recall, F-Score, …</a:t>
            </a:r>
          </a:p>
          <a:p>
            <a:pPr>
              <a:lnSpc>
                <a:spcPct val="110000"/>
              </a:lnSpc>
            </a:pPr>
            <a:r>
              <a:rPr lang="en-US" altLang="nl-NL">
                <a:cs typeface="Times New Roman" panose="02020603050405020304" pitchFamily="18" charset="0"/>
              </a:rPr>
              <a:t>Evaluate the classifier on the test set</a:t>
            </a:r>
          </a:p>
          <a:p>
            <a:pPr>
              <a:lnSpc>
                <a:spcPct val="110000"/>
              </a:lnSpc>
            </a:pPr>
            <a:endParaRPr lang="en-US" altLang="nl-NL"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nl-NL">
                <a:solidFill>
                  <a:srgbClr val="990000"/>
                </a:solidFill>
                <a:cs typeface="Times New Roman" panose="02020603050405020304" pitchFamily="18" charset="0"/>
              </a:rPr>
              <a:t>NOTE: NEVER USE THE TEST SET FOR TRAINING!</a:t>
            </a:r>
          </a:p>
          <a:p>
            <a:pPr lvl="1">
              <a:lnSpc>
                <a:spcPct val="110000"/>
              </a:lnSpc>
            </a:pPr>
            <a:endParaRPr lang="en-US" altLang="nl-NL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075099"/>
      </p:ext>
    </p:extLst>
  </p:cSld>
  <p:clrMapOvr>
    <a:masterClrMapping/>
  </p:clrMapOvr>
</p:sld>
</file>

<file path=ppt/theme/theme1.xml><?xml version="1.0" encoding="utf-8"?>
<a:theme xmlns:a="http://schemas.openxmlformats.org/drawingml/2006/main" name="WEP202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P2023" id="{C9AA7DF2-35DD-EF4D-B827-53B1984303AD}" vid="{F5E4BFA8-BE36-0143-83C0-C5A9982760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793235904ECB429D95AFCF930B613A" ma:contentTypeVersion="5" ma:contentTypeDescription="Create a new document." ma:contentTypeScope="" ma:versionID="4c390286563cacde125c37b699801796">
  <xsd:schema xmlns:xsd="http://www.w3.org/2001/XMLSchema" xmlns:xs="http://www.w3.org/2001/XMLSchema" xmlns:p="http://schemas.microsoft.com/office/2006/metadata/properties" xmlns:ns3="5032e021-b0cf-43e6-828a-5b682824f23c" xmlns:ns4="ef284efa-1316-4307-b1a8-b157427e4237" targetNamespace="http://schemas.microsoft.com/office/2006/metadata/properties" ma:root="true" ma:fieldsID="8c9c49ab243af388e89cdf0ba7aaaf48" ns3:_="" ns4:_="">
    <xsd:import namespace="5032e021-b0cf-43e6-828a-5b682824f23c"/>
    <xsd:import namespace="ef284efa-1316-4307-b1a8-b157427e423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32e021-b0cf-43e6-828a-5b682824f2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284efa-1316-4307-b1a8-b157427e423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27FB234-31BD-4786-8167-C9B3AC2407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32e021-b0cf-43e6-828a-5b682824f23c"/>
    <ds:schemaRef ds:uri="ef284efa-1316-4307-b1a8-b157427e42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FE0A5C-9604-4B3E-8F9E-98072B6B9F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473D4E-B70B-4136-B747-E79AAA180FB8}">
  <ds:schemaRefs>
    <ds:schemaRef ds:uri="http://schemas.microsoft.com/office/infopath/2007/PartnerControls"/>
    <ds:schemaRef ds:uri="http://purl.org/dc/terms/"/>
    <ds:schemaRef ds:uri="ef284efa-1316-4307-b1a8-b157427e4237"/>
    <ds:schemaRef ds:uri="http://purl.org/dc/dcmitype/"/>
    <ds:schemaRef ds:uri="5032e021-b0cf-43e6-828a-5b682824f23c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WEP2023</Template>
  <TotalTime>1612</TotalTime>
  <Words>1480</Words>
  <Application>Microsoft Macintosh PowerPoint</Application>
  <PresentationFormat>Widescreen</PresentationFormat>
  <Paragraphs>428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Tahoma</vt:lpstr>
      <vt:lpstr>Times New Roman</vt:lpstr>
      <vt:lpstr>Wingdings</vt:lpstr>
      <vt:lpstr>WEP2023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Qahtan, A.A.A. (Hakim)</dc:creator>
  <cp:lastModifiedBy>Qahtan, A.A.A. (Hakim)</cp:lastModifiedBy>
  <cp:revision>22</cp:revision>
  <dcterms:created xsi:type="dcterms:W3CDTF">2020-10-19T06:52:27Z</dcterms:created>
  <dcterms:modified xsi:type="dcterms:W3CDTF">2023-01-17T05:48:17Z</dcterms:modified>
</cp:coreProperties>
</file>